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62"/>
  </p:notesMasterIdLst>
  <p:sldIdLst>
    <p:sldId id="984" r:id="rId3"/>
    <p:sldId id="932" r:id="rId4"/>
    <p:sldId id="955" r:id="rId5"/>
    <p:sldId id="933" r:id="rId6"/>
    <p:sldId id="934" r:id="rId7"/>
    <p:sldId id="935" r:id="rId8"/>
    <p:sldId id="949" r:id="rId9"/>
    <p:sldId id="948" r:id="rId10"/>
    <p:sldId id="950" r:id="rId11"/>
    <p:sldId id="979" r:id="rId12"/>
    <p:sldId id="980" r:id="rId13"/>
    <p:sldId id="981" r:id="rId14"/>
    <p:sldId id="982" r:id="rId15"/>
    <p:sldId id="956" r:id="rId16"/>
    <p:sldId id="936" r:id="rId17"/>
    <p:sldId id="937" r:id="rId18"/>
    <p:sldId id="939" r:id="rId19"/>
    <p:sldId id="957" r:id="rId20"/>
    <p:sldId id="941" r:id="rId21"/>
    <p:sldId id="942" r:id="rId22"/>
    <p:sldId id="943" r:id="rId23"/>
    <p:sldId id="944" r:id="rId24"/>
    <p:sldId id="945" r:id="rId25"/>
    <p:sldId id="946" r:id="rId26"/>
    <p:sldId id="862" r:id="rId27"/>
    <p:sldId id="863" r:id="rId28"/>
    <p:sldId id="947" r:id="rId29"/>
    <p:sldId id="983" r:id="rId30"/>
    <p:sldId id="958" r:id="rId31"/>
    <p:sldId id="951" r:id="rId32"/>
    <p:sldId id="952" r:id="rId33"/>
    <p:sldId id="953" r:id="rId34"/>
    <p:sldId id="954" r:id="rId35"/>
    <p:sldId id="959" r:id="rId36"/>
    <p:sldId id="960" r:id="rId37"/>
    <p:sldId id="961" r:id="rId38"/>
    <p:sldId id="962" r:id="rId39"/>
    <p:sldId id="963" r:id="rId40"/>
    <p:sldId id="964" r:id="rId41"/>
    <p:sldId id="965" r:id="rId42"/>
    <p:sldId id="966" r:id="rId43"/>
    <p:sldId id="967" r:id="rId44"/>
    <p:sldId id="968" r:id="rId45"/>
    <p:sldId id="969" r:id="rId46"/>
    <p:sldId id="970" r:id="rId47"/>
    <p:sldId id="973" r:id="rId48"/>
    <p:sldId id="971" r:id="rId49"/>
    <p:sldId id="972" r:id="rId50"/>
    <p:sldId id="974" r:id="rId51"/>
    <p:sldId id="975" r:id="rId52"/>
    <p:sldId id="976" r:id="rId53"/>
    <p:sldId id="977" r:id="rId54"/>
    <p:sldId id="978" r:id="rId55"/>
    <p:sldId id="938" r:id="rId56"/>
    <p:sldId id="985" r:id="rId57"/>
    <p:sldId id="986" r:id="rId58"/>
    <p:sldId id="987" r:id="rId59"/>
    <p:sldId id="988" r:id="rId60"/>
    <p:sldId id="989" r:id="rId61"/>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1" d="100"/>
          <a:sy n="101" d="100"/>
        </p:scale>
        <p:origin x="736"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jpeg>
</file>

<file path=ppt/media/image10.png>
</file>

<file path=ppt/media/image11.png>
</file>

<file path=ppt/media/image12.png>
</file>

<file path=ppt/media/image13.jpe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3.png>
</file>

<file path=ppt/media/image4.png>
</file>

<file path=ppt/media/image5.jpeg>
</file>

<file path=ppt/media/image6.png>
</file>

<file path=ppt/media/image7.png>
</file>

<file path=ppt/media/image8.pn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EA6958-1357-4B98-986A-C8F873C15157}" type="datetimeFigureOut">
              <a:rPr lang="zh-TW" altLang="en-US" smtClean="0"/>
              <a:t>2024/4/7</a:t>
            </a:fld>
            <a:endParaRPr lang="zh-TW" altLang="en-US"/>
          </a:p>
        </p:txBody>
      </p:sp>
      <p:sp>
        <p:nvSpPr>
          <p:cNvPr id="4" name="投影片影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BB20FD-D006-4653-833F-2D93369B8E18}" type="slidenum">
              <a:rPr lang="zh-TW" altLang="en-US" smtClean="0"/>
              <a:t>‹#›</a:t>
            </a:fld>
            <a:endParaRPr lang="zh-TW" altLang="en-US"/>
          </a:p>
        </p:txBody>
      </p:sp>
    </p:spTree>
    <p:extLst>
      <p:ext uri="{BB962C8B-B14F-4D97-AF65-F5344CB8AC3E}">
        <p14:creationId xmlns:p14="http://schemas.microsoft.com/office/powerpoint/2010/main" val="21953634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zh.wikipedia.org/wiki/%E6%B3%A2%E5%85%B0"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zh.wikipedia.org/w/index.php?title=I.J._Good&amp;action=edit&amp;redlink=1" TargetMode="External"/><Relationship Id="rId5" Type="http://schemas.openxmlformats.org/officeDocument/2006/relationships/hyperlink" Target="https://zh.wikipedia.org/wiki/%E5%86%AF%C2%B7%E8%AF%BA%E4%BC%8A%E6%9B%BC" TargetMode="External"/><Relationship Id="rId4" Type="http://schemas.openxmlformats.org/officeDocument/2006/relationships/hyperlink" Target="https://zh.wikipedia.org/wiki/%E6%96%AF%E5%A1%94%E5%B0%BC%E6%96%AF%E6%8B%89%E5%A4%AB%C2%B7%E4%B9%8C%E6%8B%89%E5%A7%86"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622521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56456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002241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54747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37331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712714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788509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353729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240488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622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71652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739863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458917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594624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179160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817213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874853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592664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908514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691502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45253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53173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94184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223489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042417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r>
              <a:rPr lang="en-US" altLang="zh-TW" dirty="0"/>
              <a:t>https://www.techbang.com/posts/44430-three-laws-of-robotics-is-too-simple-google-ceo-made-ai-ten-principles</a:t>
            </a:r>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652520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30574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r>
              <a:rPr lang="en-US" altLang="zh-TW" dirty="0"/>
              <a:t>https://www.techbang.com/posts/44430-three-laws-of-robotics-is-too-simple-google-ceo-made-ai-ten-principles</a:t>
            </a:r>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263531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594576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440189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r>
              <a:rPr lang="en-US" altLang="zh-TW" dirty="0"/>
              <a:t>https://www.techbang.com/posts/44430-three-laws-of-robotics-is-too-simple-google-ceo-made-ai-ten-principles</a:t>
            </a:r>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760419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914584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10714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3589506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r>
              <a:rPr lang="en-US" altLang="zh-TW" dirty="0"/>
              <a:t>https://www.techbang.com/posts/44430-three-laws-of-robotics-is-too-simple-google-ceo-made-ai-ten-principles</a:t>
            </a:r>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10893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003468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155153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454233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98735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pPr algn="l"/>
            <a:r>
              <a:rPr lang="zh-TW" altLang="en-US" b="0" i="0" dirty="0">
                <a:solidFill>
                  <a:srgbClr val="202122"/>
                </a:solidFill>
                <a:effectLst/>
                <a:latin typeface="Arial" panose="020B0604020202020204" pitchFamily="34" charset="0"/>
              </a:rPr>
              <a:t>最早意識到人類科技發展速度加快的是</a:t>
            </a:r>
            <a:r>
              <a:rPr lang="zh-TW" altLang="en-US" b="0" i="0" u="none" strike="noStrike" dirty="0">
                <a:solidFill>
                  <a:srgbClr val="0645AD"/>
                </a:solidFill>
                <a:effectLst/>
                <a:latin typeface="Arial" panose="020B0604020202020204" pitchFamily="34" charset="0"/>
                <a:hlinkClick r:id="rId3" tooltip="波蘭"/>
              </a:rPr>
              <a:t>波蘭</a:t>
            </a:r>
            <a:r>
              <a:rPr lang="zh-TW" altLang="en-US" b="0" i="0" dirty="0">
                <a:solidFill>
                  <a:srgbClr val="202122"/>
                </a:solidFill>
                <a:effectLst/>
                <a:latin typeface="Arial" panose="020B0604020202020204" pitchFamily="34" charset="0"/>
              </a:rPr>
              <a:t>數學家</a:t>
            </a:r>
            <a:r>
              <a:rPr lang="zh-TW" altLang="en-US" b="0" i="0" u="none" strike="noStrike" dirty="0">
                <a:solidFill>
                  <a:srgbClr val="0645AD"/>
                </a:solidFill>
                <a:effectLst/>
                <a:latin typeface="Arial" panose="020B0604020202020204" pitchFamily="34" charset="0"/>
                <a:hlinkClick r:id="rId4" tooltip="斯塔尼斯拉夫·烏拉姆"/>
              </a:rPr>
              <a:t>斯塔尼斯拉夫</a:t>
            </a:r>
            <a:r>
              <a:rPr lang="en-US" altLang="zh-TW" b="0" i="0" u="none" strike="noStrike" dirty="0">
                <a:solidFill>
                  <a:srgbClr val="0645AD"/>
                </a:solidFill>
                <a:effectLst/>
                <a:latin typeface="Arial" panose="020B0604020202020204" pitchFamily="34" charset="0"/>
                <a:hlinkClick r:id="rId4" tooltip="斯塔尼斯拉夫·烏拉姆"/>
              </a:rPr>
              <a:t>·</a:t>
            </a:r>
            <a:r>
              <a:rPr lang="zh-TW" altLang="en-US" b="0" i="0" u="none" strike="noStrike" dirty="0">
                <a:solidFill>
                  <a:srgbClr val="0645AD"/>
                </a:solidFill>
                <a:effectLst/>
                <a:latin typeface="Arial" panose="020B0604020202020204" pitchFamily="34" charset="0"/>
                <a:hlinkClick r:id="rId4" tooltip="斯塔尼斯拉夫·烏拉姆"/>
              </a:rPr>
              <a:t>烏拉姆</a:t>
            </a:r>
            <a:r>
              <a:rPr lang="zh-TW" altLang="en-US" b="0" i="0" dirty="0">
                <a:solidFill>
                  <a:srgbClr val="202122"/>
                </a:solidFill>
                <a:effectLst/>
                <a:latin typeface="Arial" panose="020B0604020202020204" pitchFamily="34" charset="0"/>
              </a:rPr>
              <a:t>，於</a:t>
            </a:r>
            <a:r>
              <a:rPr lang="en-US" altLang="zh-TW" b="0" i="0" dirty="0">
                <a:solidFill>
                  <a:srgbClr val="202122"/>
                </a:solidFill>
                <a:effectLst/>
                <a:latin typeface="Arial" panose="020B0604020202020204" pitchFamily="34" charset="0"/>
              </a:rPr>
              <a:t>1958</a:t>
            </a:r>
            <a:r>
              <a:rPr lang="zh-TW" altLang="en-US" b="0" i="0" dirty="0">
                <a:solidFill>
                  <a:srgbClr val="202122"/>
                </a:solidFill>
                <a:effectLst/>
                <a:latin typeface="Arial" panose="020B0604020202020204" pitchFamily="34" charset="0"/>
              </a:rPr>
              <a:t>年和電腦科學家</a:t>
            </a:r>
            <a:r>
              <a:rPr lang="zh-TW" altLang="en-US" b="0" i="0" u="none" strike="noStrike" dirty="0">
                <a:solidFill>
                  <a:srgbClr val="0645AD"/>
                </a:solidFill>
                <a:effectLst/>
                <a:latin typeface="Arial" panose="020B0604020202020204" pitchFamily="34" charset="0"/>
                <a:hlinkClick r:id="rId5" tooltip="馮·諾伊曼"/>
              </a:rPr>
              <a:t>馮</a:t>
            </a:r>
            <a:r>
              <a:rPr lang="en-US" altLang="zh-TW" b="0" i="0" u="none" strike="noStrike" dirty="0">
                <a:solidFill>
                  <a:srgbClr val="0645AD"/>
                </a:solidFill>
                <a:effectLst/>
                <a:latin typeface="Arial" panose="020B0604020202020204" pitchFamily="34" charset="0"/>
                <a:hlinkClick r:id="rId5" tooltip="馮·諾伊曼"/>
              </a:rPr>
              <a:t>·</a:t>
            </a:r>
            <a:r>
              <a:rPr lang="zh-TW" altLang="en-US" b="0" i="0" u="none" strike="noStrike" dirty="0">
                <a:solidFill>
                  <a:srgbClr val="0645AD"/>
                </a:solidFill>
                <a:effectLst/>
                <a:latin typeface="Arial" panose="020B0604020202020204" pitchFamily="34" charset="0"/>
                <a:hlinkClick r:id="rId5" tooltip="馮·諾伊曼"/>
              </a:rPr>
              <a:t>諾伊曼</a:t>
            </a:r>
            <a:r>
              <a:rPr lang="zh-TW" altLang="en-US" b="0" i="0" dirty="0">
                <a:solidFill>
                  <a:srgbClr val="202122"/>
                </a:solidFill>
                <a:effectLst/>
                <a:latin typeface="Arial" panose="020B0604020202020204" pitchFamily="34" charset="0"/>
              </a:rPr>
              <a:t>的一次對話中。而統計學家</a:t>
            </a:r>
            <a:r>
              <a:rPr lang="en-US" altLang="zh-TW" b="0" i="0" u="none" strike="noStrike" dirty="0">
                <a:solidFill>
                  <a:srgbClr val="007A5E"/>
                </a:solidFill>
                <a:effectLst/>
                <a:latin typeface="Arial" panose="020B0604020202020204" pitchFamily="34" charset="0"/>
                <a:hlinkClick r:id="rId6"/>
              </a:rPr>
              <a:t>I.J. Good</a:t>
            </a:r>
            <a:r>
              <a:rPr lang="zh-TW" altLang="en-US" b="0" i="0" dirty="0">
                <a:solidFill>
                  <a:srgbClr val="202122"/>
                </a:solidFill>
                <a:effectLst/>
                <a:latin typeface="Arial" panose="020B0604020202020204" pitchFamily="34" charset="0"/>
              </a:rPr>
              <a:t>於</a:t>
            </a:r>
            <a:r>
              <a:rPr lang="en-US" altLang="zh-TW" b="0" i="0" dirty="0">
                <a:solidFill>
                  <a:srgbClr val="202122"/>
                </a:solidFill>
                <a:effectLst/>
                <a:latin typeface="Arial" panose="020B0604020202020204" pitchFamily="34" charset="0"/>
              </a:rPr>
              <a:t>1965</a:t>
            </a:r>
            <a:r>
              <a:rPr lang="zh-TW" altLang="en-US" b="0" i="0" dirty="0">
                <a:solidFill>
                  <a:srgbClr val="202122"/>
                </a:solidFill>
                <a:effectLst/>
                <a:latin typeface="Arial" panose="020B0604020202020204" pitchFamily="34" charset="0"/>
              </a:rPr>
              <a:t>年提出科技奇異點的必要條件──「智慧型爆炸」概念：</a:t>
            </a:r>
          </a:p>
          <a:p>
            <a:pPr fontAlgn="t"/>
            <a:r>
              <a:rPr lang="zh-TW" altLang="en-US" b="1" dirty="0">
                <a:solidFill>
                  <a:srgbClr val="B2B7F2"/>
                </a:solidFill>
                <a:effectLst/>
                <a:latin typeface="Times New Roman" panose="02020603050405020304" pitchFamily="18" charset="0"/>
              </a:rPr>
              <a:t>“</a:t>
            </a:r>
            <a:r>
              <a:rPr lang="zh-TW" altLang="en-US" dirty="0">
                <a:effectLst/>
              </a:rPr>
              <a:t>讓我們將超級智慧型機器定義為一種能夠遠遠超過任何人的所有智力活動的機器。如果說設計機器是這些智力活動的一種，那麼超級智慧型機器肯定能夠設計出更加優良的機器；毫無疑問，隨後必將出現一場「智慧型爆炸」，人類的智慧型會被遠遠拋在後面。因此，第一台超級智慧型機器是人類需要完成的最後一項發明，前提是這台機器足夠聽話，會告訴我們如何控制它。</a:t>
            </a:r>
            <a:r>
              <a:rPr lang="en-US" altLang="zh-TW" dirty="0">
                <a:effectLst/>
              </a:rPr>
              <a:t>…… </a:t>
            </a:r>
            <a:r>
              <a:rPr lang="zh-TW" altLang="en-US" dirty="0">
                <a:effectLst/>
              </a:rPr>
              <a:t>在二十世紀之內，超級智慧型機器將很有可能被製造出來，而它會是人類需要進行的最後一項發明。</a:t>
            </a:r>
          </a:p>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74568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867619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0471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308261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118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835A317-66F7-04B3-D877-3063978A0C28}"/>
              </a:ext>
            </a:extLst>
          </p:cNvPr>
          <p:cNvSpPr>
            <a:spLocks noGrp="1"/>
          </p:cNvSpPr>
          <p:nvPr>
            <p:ph type="ctrTitle"/>
          </p:nvPr>
        </p:nvSpPr>
        <p:spPr>
          <a:xfrm>
            <a:off x="1143000" y="1122363"/>
            <a:ext cx="6858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E88A4D16-E022-4C1A-2612-BC26D796DCF1}"/>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0CAC3495-3E1C-A558-3C1D-CF3BC0FB3BEB}"/>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5" name="頁尾版面配置區 4">
            <a:extLst>
              <a:ext uri="{FF2B5EF4-FFF2-40B4-BE49-F238E27FC236}">
                <a16:creationId xmlns:a16="http://schemas.microsoft.com/office/drawing/2014/main" id="{F308B5F3-5852-B8B1-7B94-B6852B5FC15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AC923599-7D50-5E81-9858-7BBB38E6F8A4}"/>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2011878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0DEAB1-ACB0-C490-21D4-C67746B4BBAF}"/>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4816DAE4-1671-D0E6-CE78-35614355F9CE}"/>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83272E9-3D13-57D7-12FE-A6905EAC0809}"/>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5" name="頁尾版面配置區 4">
            <a:extLst>
              <a:ext uri="{FF2B5EF4-FFF2-40B4-BE49-F238E27FC236}">
                <a16:creationId xmlns:a16="http://schemas.microsoft.com/office/drawing/2014/main" id="{472EA031-0342-DB1F-9559-D4D960E5FBB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244E894-993C-E010-67B1-1769C428065B}"/>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4074483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33ABA072-2B5A-AC04-B246-7B1C429EE517}"/>
              </a:ext>
            </a:extLst>
          </p:cNvPr>
          <p:cNvSpPr>
            <a:spLocks noGrp="1"/>
          </p:cNvSpPr>
          <p:nvPr>
            <p:ph type="title" orient="vert"/>
          </p:nvPr>
        </p:nvSpPr>
        <p:spPr>
          <a:xfrm>
            <a:off x="6543675" y="365125"/>
            <a:ext cx="1971675"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3823A0C2-2E6C-2851-307A-99FEE9266DEA}"/>
              </a:ext>
            </a:extLst>
          </p:cNvPr>
          <p:cNvSpPr>
            <a:spLocks noGrp="1"/>
          </p:cNvSpPr>
          <p:nvPr>
            <p:ph type="body" orient="vert" idx="1"/>
          </p:nvPr>
        </p:nvSpPr>
        <p:spPr>
          <a:xfrm>
            <a:off x="628650" y="365125"/>
            <a:ext cx="5800725"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07B26DD-D042-93B4-657B-CCE1837314BB}"/>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5" name="頁尾版面配置區 4">
            <a:extLst>
              <a:ext uri="{FF2B5EF4-FFF2-40B4-BE49-F238E27FC236}">
                <a16:creationId xmlns:a16="http://schemas.microsoft.com/office/drawing/2014/main" id="{0204EE5D-2956-E9F1-2798-A56674C2CDD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9D87412-ADDB-10E7-9C0E-B13D3880EC51}"/>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41743094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Album Cover">
    <p:spTree>
      <p:nvGrpSpPr>
        <p:cNvPr id="1" name=""/>
        <p:cNvGrpSpPr/>
        <p:nvPr/>
      </p:nvGrpSpPr>
      <p:grpSpPr>
        <a:xfrm>
          <a:off x="0" y="0"/>
          <a:ext cx="0" cy="0"/>
          <a:chOff x="0" y="0"/>
          <a:chExt cx="0" cy="0"/>
        </a:xfrm>
      </p:grpSpPr>
      <p:sp>
        <p:nvSpPr>
          <p:cNvPr id="24" name="Rectangle 7"/>
          <p:cNvSpPr>
            <a:spLocks noGrp="1"/>
          </p:cNvSpPr>
          <p:nvPr>
            <p:ph type="title" hasCustomPrompt="1"/>
          </p:nvPr>
        </p:nvSpPr>
        <p:spPr>
          <a:xfrm>
            <a:off x="228602" y="3962400"/>
            <a:ext cx="8298485" cy="1066800"/>
          </a:xfrm>
        </p:spPr>
        <p:txBody>
          <a:bodyPr bIns="0"/>
          <a:lstStyle>
            <a:lvl1pPr algn="r" eaLnBrk="1" latinLnBrk="0" hangingPunct="1">
              <a:defRPr kumimoji="0" lang="en-US" dirty="0"/>
            </a:lvl1pPr>
            <a:extLst/>
          </a:lstStyle>
          <a:p>
            <a:r>
              <a:rPr kumimoji="0" lang="en-US" dirty="0"/>
              <a:t>Click to add photo album title</a:t>
            </a:r>
          </a:p>
        </p:txBody>
      </p:sp>
      <p:sp>
        <p:nvSpPr>
          <p:cNvPr id="30" name="Rectangle 7"/>
          <p:cNvSpPr>
            <a:spLocks/>
          </p:cNvSpPr>
          <p:nvPr/>
        </p:nvSpPr>
        <p:spPr>
          <a:xfrm>
            <a:off x="453736" y="5181600"/>
            <a:ext cx="8229600" cy="1143000"/>
          </a:xfrm>
          <a:prstGeom prst="rect">
            <a:avLst/>
          </a:prstGeom>
        </p:spPr>
        <p:txBody>
          <a:bodyPr vert="horz"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kumimoji="0"/>
            </a:pPr>
            <a:endParaRPr kumimoji="0" lang="en-US" sz="3200" b="0" i="1" u="none" strike="noStrike" kern="0" cap="none" spc="0" normalizeH="0" baseline="0" noProof="0" dirty="0">
              <a:ln>
                <a:noFill/>
              </a:ln>
              <a:solidFill>
                <a:schemeClr val="tx1"/>
              </a:solidFill>
              <a:effectLst/>
              <a:uLnTx/>
              <a:uFillTx/>
              <a:latin typeface="+mj-lt"/>
              <a:ea typeface="+mj-ea"/>
              <a:cs typeface="+mj-cs"/>
            </a:endParaRPr>
          </a:p>
        </p:txBody>
      </p:sp>
      <p:sp>
        <p:nvSpPr>
          <p:cNvPr id="9" name="Rectangle 7"/>
          <p:cNvSpPr>
            <a:spLocks noGrp="1"/>
          </p:cNvSpPr>
          <p:nvPr>
            <p:ph type="body" sz="quarter" idx="10" hasCustomPrompt="1"/>
          </p:nvPr>
        </p:nvSpPr>
        <p:spPr>
          <a:xfrm>
            <a:off x="2133600" y="5133975"/>
            <a:ext cx="6386946" cy="1219200"/>
          </a:xfrm>
        </p:spPr>
        <p:txBody>
          <a:bodyPr vert="horz" tIns="0" anchor="t" anchorCtr="0">
            <a:noAutofit/>
          </a:bodyPr>
          <a:lstStyle>
            <a:lvl1pPr marL="0" marR="0" indent="0" algn="r" rtl="0" eaLnBrk="1" latinLnBrk="0" hangingPunct="1">
              <a:spcBef>
                <a:spcPct val="20000"/>
              </a:spcBef>
              <a:buFontTx/>
              <a:buNone/>
              <a:defRPr kumimoji="0" sz="1800" b="0" i="0" cap="none" spc="0" baseline="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ea typeface="+mn-ea"/>
                <a:cs typeface="+mn-cs"/>
              </a:defRPr>
            </a:lvl1pPr>
            <a:extLst/>
          </a:lstStyle>
          <a:p>
            <a:pPr lvl="0"/>
            <a:r>
              <a:rPr kumimoji="0" lang="zh-TW" altLang="en-US" sz="2400" b="0" i="0" dirty="0">
                <a:solidFill>
                  <a:srgbClr val="000000"/>
                </a:solidFill>
                <a:latin typeface="新細明體"/>
                <a:ea typeface="+mn-ea"/>
                <a:cs typeface="新細明體"/>
              </a:rPr>
              <a:t>按一下以新增日期及其他詳細資料</a:t>
            </a:r>
            <a:endParaRPr kumimoji="0" lang="en-US" dirty="0"/>
          </a:p>
        </p:txBody>
      </p:sp>
      <p:sp>
        <p:nvSpPr>
          <p:cNvPr id="27" name="Rectangle 6"/>
          <p:cNvSpPr>
            <a:spLocks noGrp="1"/>
          </p:cNvSpPr>
          <p:nvPr>
            <p:ph type="pic" sz="quarter" idx="11"/>
          </p:nvPr>
        </p:nvSpPr>
        <p:spPr>
          <a:xfrm>
            <a:off x="6096000" y="1600200"/>
            <a:ext cx="2286000" cy="2286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lstStyle/>
          <a:p>
            <a:pPr algn="ctr" eaLnBrk="1" latinLnBrk="0" hangingPunct="1"/>
            <a:r>
              <a:rPr lang="zh-TW" altLang="en-US"/>
              <a:t>將圖片拖曳至版面配置區或按一下圖示以新增</a:t>
            </a:r>
            <a:endParaRPr dirty="0"/>
          </a:p>
        </p:txBody>
      </p:sp>
      <p:sp>
        <p:nvSpPr>
          <p:cNvPr id="6" name="Rectangle 5"/>
          <p:cNvSpPr/>
          <p:nvPr userDrawn="1"/>
        </p:nvSpPr>
        <p:spPr>
          <a:xfrm>
            <a:off x="176844" y="186904"/>
            <a:ext cx="8763000" cy="6213896"/>
          </a:xfrm>
          <a:prstGeom prst="rect">
            <a:avLst/>
          </a:prstGeom>
          <a:noFill/>
          <a:ln w="9525" cap="rnd" cmpd="sng" algn="ctr">
            <a:solidFill>
              <a:schemeClr val="bg1">
                <a:tint val="85000"/>
              </a:schemeClr>
            </a:solidFill>
            <a:prstDash val="dash"/>
          </a:ln>
          <a:effectLst>
            <a:outerShdw blurRad="25400" dist="12700" dir="5400000" algn="tl" rotWithShape="0">
              <a:schemeClr val="bg1">
                <a:alpha val="60000"/>
              </a:scheme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a:endParaRPr kumimoji="0" lang="en-US" sz="1800" dirty="0"/>
          </a:p>
        </p:txBody>
      </p:sp>
      <p:sp>
        <p:nvSpPr>
          <p:cNvPr id="11" name="Rectangle 10"/>
          <p:cNvSpPr>
            <a:spLocks noGrp="1"/>
          </p:cNvSpPr>
          <p:nvPr>
            <p:ph type="dt" sz="half" idx="12"/>
          </p:nvPr>
        </p:nvSpPr>
        <p:spPr/>
        <p:txBody>
          <a:bodyPr/>
          <a:lstStyle/>
          <a:p>
            <a:fld id="{FC1FCB94-84C0-46F1-8944-2DB3194D8676}" type="datetime1">
              <a:rPr kumimoji="0" lang="en-US" altLang="zh-TW" sz="1200" smtClean="0">
                <a:solidFill>
                  <a:schemeClr val="tx2"/>
                </a:solidFill>
              </a:rPr>
              <a:t>4/7/2024</a:t>
            </a:fld>
            <a:endParaRPr kumimoji="0" lang="en-US" dirty="0"/>
          </a:p>
        </p:txBody>
      </p:sp>
      <p:sp>
        <p:nvSpPr>
          <p:cNvPr id="12" name="Rectangle 11"/>
          <p:cNvSpPr>
            <a:spLocks noGrp="1"/>
          </p:cNvSpPr>
          <p:nvPr>
            <p:ph type="sldNum" sz="quarter" idx="13"/>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3" name="Rectangle 12"/>
          <p:cNvSpPr>
            <a:spLocks noGrp="1"/>
          </p:cNvSpPr>
          <p:nvPr>
            <p:ph type="ftr" sz="quarter" idx="14"/>
          </p:nvPr>
        </p:nvSpPr>
        <p:spPr/>
        <p:txBody>
          <a:bodyPr/>
          <a:lstStyle/>
          <a:p>
            <a:endParaRPr kumimoji="0" lang="en-US" dirty="0"/>
          </a:p>
        </p:txBody>
      </p:sp>
    </p:spTree>
    <p:extLst>
      <p:ext uri="{BB962C8B-B14F-4D97-AF65-F5344CB8AC3E}">
        <p14:creationId xmlns:p14="http://schemas.microsoft.com/office/powerpoint/2010/main" val="318053561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Landscape with Caption">
    <p:spTree>
      <p:nvGrpSpPr>
        <p:cNvPr id="1" name=""/>
        <p:cNvGrpSpPr/>
        <p:nvPr/>
      </p:nvGrpSpPr>
      <p:grpSpPr>
        <a:xfrm>
          <a:off x="0" y="0"/>
          <a:ext cx="0" cy="0"/>
          <a:chOff x="0" y="0"/>
          <a:chExt cx="0" cy="0"/>
        </a:xfrm>
      </p:grpSpPr>
      <p:sp>
        <p:nvSpPr>
          <p:cNvPr id="5" name="Rectangle 9"/>
          <p:cNvSpPr>
            <a:spLocks noGrp="1" noChangeAspect="1"/>
          </p:cNvSpPr>
          <p:nvPr>
            <p:ph type="pic" sz="quarter" idx="10"/>
          </p:nvPr>
        </p:nvSpPr>
        <p:spPr>
          <a:xfrm>
            <a:off x="914400" y="294590"/>
            <a:ext cx="7467600" cy="56007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lstStyle>
            <a:lvl1pPr marL="0" marR="0" indent="1588" algn="ctr" rtl="0" eaLnBrk="1" latinLnBrk="0" hangingPunct="1">
              <a:spcBef>
                <a:spcPct val="20000"/>
              </a:spcBef>
              <a:buFontTx/>
              <a:buNone/>
              <a:defRPr kumimoji="0" lang="en-US" i="0" smtClean="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7" name="Rectangle 5"/>
          <p:cNvSpPr>
            <a:spLocks noGrp="1"/>
          </p:cNvSpPr>
          <p:nvPr>
            <p:ph type="body" sz="quarter" idx="11" hasCustomPrompt="1"/>
          </p:nvPr>
        </p:nvSpPr>
        <p:spPr>
          <a:xfrm>
            <a:off x="914400" y="6019800"/>
            <a:ext cx="7467600" cy="381000"/>
          </a:xfrm>
        </p:spPr>
        <p:txBody>
          <a:bodyPr rIns="9144" anchor="t"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extLst/>
          </a:lstStyle>
          <a:p>
            <a:pPr lvl="0"/>
            <a:r>
              <a:rPr kumimoji="0" lang="en-US" dirty="0"/>
              <a:t>Click to add caption</a:t>
            </a:r>
          </a:p>
        </p:txBody>
      </p:sp>
      <p:sp>
        <p:nvSpPr>
          <p:cNvPr id="4" name="Rectangle 3"/>
          <p:cNvSpPr>
            <a:spLocks noGrp="1"/>
          </p:cNvSpPr>
          <p:nvPr>
            <p:ph type="dt" sz="half" idx="12"/>
          </p:nvPr>
        </p:nvSpPr>
        <p:spPr/>
        <p:txBody>
          <a:bodyPr/>
          <a:lstStyle/>
          <a:p>
            <a:fld id="{5CF7458C-0EB2-4CDC-9F01-13E1EA8F0683}" type="datetime1">
              <a:rPr kumimoji="0" lang="en-US" altLang="zh-TW" sz="1200" smtClean="0">
                <a:solidFill>
                  <a:schemeClr val="tx2"/>
                </a:solidFill>
              </a:rPr>
              <a:t>4/7/2024</a:t>
            </a:fld>
            <a:endParaRPr kumimoji="0" lang="en-US" dirty="0"/>
          </a:p>
        </p:txBody>
      </p:sp>
      <p:sp>
        <p:nvSpPr>
          <p:cNvPr id="6" name="Rectangle 5"/>
          <p:cNvSpPr>
            <a:spLocks noGrp="1"/>
          </p:cNvSpPr>
          <p:nvPr>
            <p:ph type="sldNum" sz="quarter" idx="13"/>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4"/>
          </p:nvPr>
        </p:nvSpPr>
        <p:spPr/>
        <p:txBody>
          <a:bodyPr/>
          <a:lstStyle/>
          <a:p>
            <a:endParaRPr kumimoji="0" lang="en-US" dirty="0"/>
          </a:p>
        </p:txBody>
      </p:sp>
    </p:spTree>
    <p:extLst>
      <p:ext uri="{BB962C8B-B14F-4D97-AF65-F5344CB8AC3E}">
        <p14:creationId xmlns:p14="http://schemas.microsoft.com/office/powerpoint/2010/main" val="398318147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woColTx" preserve="1">
  <p:cSld name="Portrait with Caption">
    <p:spTree>
      <p:nvGrpSpPr>
        <p:cNvPr id="1" name=""/>
        <p:cNvGrpSpPr/>
        <p:nvPr/>
      </p:nvGrpSpPr>
      <p:grpSpPr>
        <a:xfrm>
          <a:off x="0" y="0"/>
          <a:ext cx="0" cy="0"/>
          <a:chOff x="0" y="0"/>
          <a:chExt cx="0" cy="0"/>
        </a:xfrm>
      </p:grpSpPr>
      <p:sp>
        <p:nvSpPr>
          <p:cNvPr id="11" name="Rectangle 8"/>
          <p:cNvSpPr>
            <a:spLocks noGrp="1"/>
          </p:cNvSpPr>
          <p:nvPr>
            <p:ph type="pic" sz="quarter" idx="10"/>
          </p:nvPr>
        </p:nvSpPr>
        <p:spPr>
          <a:xfrm>
            <a:off x="419376" y="233241"/>
            <a:ext cx="4640305" cy="61722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13" name="Rectangle 6"/>
          <p:cNvSpPr>
            <a:spLocks noGrp="1"/>
          </p:cNvSpPr>
          <p:nvPr>
            <p:ph type="body" sz="quarter" idx="11" hasCustomPrompt="1"/>
          </p:nvPr>
        </p:nvSpPr>
        <p:spPr>
          <a:xfrm>
            <a:off x="5257800" y="3048000"/>
            <a:ext cx="3505200" cy="3352800"/>
          </a:xfrm>
        </p:spPr>
        <p:txBody>
          <a:bodyPr tIns="91440" bIns="91440" anchor="b"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extLst/>
          </a:lstStyle>
          <a:p>
            <a:pPr lvl="0"/>
            <a:r>
              <a:rPr kumimoji="0" lang="en-US" dirty="0"/>
              <a:t>Click to add caption</a:t>
            </a:r>
          </a:p>
        </p:txBody>
      </p:sp>
      <p:sp>
        <p:nvSpPr>
          <p:cNvPr id="4" name="Rectangle 3"/>
          <p:cNvSpPr>
            <a:spLocks noGrp="1"/>
          </p:cNvSpPr>
          <p:nvPr>
            <p:ph type="dt" sz="half" idx="12"/>
          </p:nvPr>
        </p:nvSpPr>
        <p:spPr/>
        <p:txBody>
          <a:bodyPr/>
          <a:lstStyle/>
          <a:p>
            <a:fld id="{1ED95C5C-08E9-450D-8E82-919EF68E5A6B}" type="datetime1">
              <a:rPr kumimoji="0" lang="en-US" altLang="zh-TW" sz="1200" smtClean="0">
                <a:solidFill>
                  <a:schemeClr val="tx2"/>
                </a:solidFill>
              </a:rPr>
              <a:t>4/7/2024</a:t>
            </a:fld>
            <a:endParaRPr kumimoji="0" lang="en-US" dirty="0"/>
          </a:p>
        </p:txBody>
      </p:sp>
      <p:sp>
        <p:nvSpPr>
          <p:cNvPr id="5" name="Rectangle 4"/>
          <p:cNvSpPr>
            <a:spLocks noGrp="1"/>
          </p:cNvSpPr>
          <p:nvPr>
            <p:ph type="sldNum" sz="quarter" idx="13"/>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6" name="Rectangle 5"/>
          <p:cNvSpPr>
            <a:spLocks noGrp="1"/>
          </p:cNvSpPr>
          <p:nvPr>
            <p:ph type="ftr" sz="quarter" idx="14"/>
          </p:nvPr>
        </p:nvSpPr>
        <p:spPr/>
        <p:txBody>
          <a:bodyPr/>
          <a:lstStyle/>
          <a:p>
            <a:endParaRPr kumimoji="0" lang="en-US" dirty="0"/>
          </a:p>
        </p:txBody>
      </p:sp>
    </p:spTree>
    <p:extLst>
      <p:ext uri="{BB962C8B-B14F-4D97-AF65-F5344CB8AC3E}">
        <p14:creationId xmlns:p14="http://schemas.microsoft.com/office/powerpoint/2010/main" val="140499848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Landscape (Fullscreen)">
    <p:spTree>
      <p:nvGrpSpPr>
        <p:cNvPr id="1" name=""/>
        <p:cNvGrpSpPr/>
        <p:nvPr/>
      </p:nvGrpSpPr>
      <p:grpSpPr>
        <a:xfrm>
          <a:off x="0" y="0"/>
          <a:ext cx="0" cy="0"/>
          <a:chOff x="0" y="0"/>
          <a:chExt cx="0" cy="0"/>
        </a:xfrm>
      </p:grpSpPr>
      <p:sp>
        <p:nvSpPr>
          <p:cNvPr id="15" name="Rectangle 6"/>
          <p:cNvSpPr>
            <a:spLocks noGrp="1" noChangeAspect="1"/>
          </p:cNvSpPr>
          <p:nvPr>
            <p:ph type="pic" sz="quarter" idx="10" hasCustomPrompt="1"/>
          </p:nvPr>
        </p:nvSpPr>
        <p:spPr>
          <a:xfrm>
            <a:off x="0" y="0"/>
            <a:ext cx="9144000" cy="6858000"/>
          </a:xfrm>
          <a:noFill/>
          <a:ln w="25400" cap="rnd" cmpd="sng" algn="ctr">
            <a:noFill/>
            <a:prstDash val="solid"/>
          </a:ln>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a:buFontTx/>
              <a:buNone/>
            </a:pPr>
            <a:r>
              <a:rPr kumimoji="0" lang="en-US" i="0" dirty="0"/>
              <a:t>Click icon</a:t>
            </a:r>
            <a:r>
              <a:rPr kumimoji="0" lang="en-US" i="0" baseline="0" dirty="0"/>
              <a:t> to add </a:t>
            </a:r>
            <a:r>
              <a:rPr kumimoji="0" lang="en-US" i="0" dirty="0"/>
              <a:t>full page picture</a:t>
            </a:r>
            <a:endParaRPr kumimoji="0" lang="en-US" i="0" baseline="0" dirty="0"/>
          </a:p>
          <a:p>
            <a:pPr marL="0" marR="0" indent="0" algn="ctr">
              <a:buFontTx/>
              <a:buNone/>
            </a:pPr>
            <a:endParaRPr kumimoji="0" lang="en-US" i="0" dirty="0"/>
          </a:p>
          <a:p>
            <a:pPr algn="ctr">
              <a:buFontTx/>
              <a:buNone/>
            </a:pPr>
            <a:endParaRPr kumimoji="0" lang="en-US" i="0" dirty="0"/>
          </a:p>
          <a:p>
            <a:pPr algn="ctr">
              <a:buFontTx/>
              <a:buNone/>
            </a:pPr>
            <a:endParaRPr kumimoji="0" lang="en-US" i="0" dirty="0"/>
          </a:p>
        </p:txBody>
      </p:sp>
    </p:spTree>
    <p:extLst>
      <p:ext uri="{BB962C8B-B14F-4D97-AF65-F5344CB8AC3E}">
        <p14:creationId xmlns:p14="http://schemas.microsoft.com/office/powerpoint/2010/main" val="29063779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Album Section">
    <p:spTree>
      <p:nvGrpSpPr>
        <p:cNvPr id="1" name=""/>
        <p:cNvGrpSpPr/>
        <p:nvPr/>
      </p:nvGrpSpPr>
      <p:grpSpPr>
        <a:xfrm>
          <a:off x="0" y="0"/>
          <a:ext cx="0" cy="0"/>
          <a:chOff x="0" y="0"/>
          <a:chExt cx="0" cy="0"/>
        </a:xfrm>
      </p:grpSpPr>
      <p:sp>
        <p:nvSpPr>
          <p:cNvPr id="17" name="Rectangle 2"/>
          <p:cNvSpPr>
            <a:spLocks noGrp="1"/>
          </p:cNvSpPr>
          <p:nvPr>
            <p:ph type="title" hasCustomPrompt="1"/>
          </p:nvPr>
        </p:nvSpPr>
        <p:spPr>
          <a:xfrm>
            <a:off x="752670" y="4572000"/>
            <a:ext cx="7781730" cy="990600"/>
          </a:xfrm>
        </p:spPr>
        <p:txBody>
          <a:bodyPr vert="horz" bIns="0" anchor="b" anchorCtr="0"/>
          <a:lstStyle>
            <a:lvl1pPr eaLnBrk="1" latinLnBrk="0" hangingPunct="1">
              <a:defRPr kumimoji="0" baseline="0"/>
            </a:lvl1pPr>
            <a:extLst/>
          </a:lstStyle>
          <a:p>
            <a:r>
              <a:rPr kumimoji="0" lang="en-US" dirty="0"/>
              <a:t>Click to add section title</a:t>
            </a:r>
          </a:p>
        </p:txBody>
      </p:sp>
      <p:sp>
        <p:nvSpPr>
          <p:cNvPr id="27" name="Rectangle 11"/>
          <p:cNvSpPr>
            <a:spLocks noGrp="1"/>
          </p:cNvSpPr>
          <p:nvPr>
            <p:ph type="body" sz="quarter" idx="14" hasCustomPrompt="1"/>
          </p:nvPr>
        </p:nvSpPr>
        <p:spPr>
          <a:xfrm>
            <a:off x="752670" y="5600700"/>
            <a:ext cx="7772400" cy="838200"/>
          </a:xfrm>
        </p:spPr>
        <p:txBody>
          <a:bodyPr vert="horz" tIns="0"/>
          <a:lstStyle>
            <a:lvl1pPr eaLnBrk="1" latinLnBrk="0" hangingPunct="1">
              <a:buFontTx/>
              <a:buNone/>
              <a:defRPr kumimoji="0" sz="1800"/>
            </a:lvl1pPr>
            <a:extLst/>
          </a:lstStyle>
          <a:p>
            <a:pPr lvl="0"/>
            <a:r>
              <a:rPr kumimoji="0" lang="en-US" dirty="0"/>
              <a:t>Click to add subtitle</a:t>
            </a:r>
          </a:p>
        </p:txBody>
      </p:sp>
      <p:sp>
        <p:nvSpPr>
          <p:cNvPr id="7" name="Rectangle 6"/>
          <p:cNvSpPr>
            <a:spLocks noGrp="1"/>
          </p:cNvSpPr>
          <p:nvPr>
            <p:ph type="pic" sz="quarter" idx="11"/>
          </p:nvPr>
        </p:nvSpPr>
        <p:spPr>
          <a:xfrm>
            <a:off x="786338" y="2140695"/>
            <a:ext cx="2286000" cy="2286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lstStyle/>
          <a:p>
            <a:pPr algn="ctr" eaLnBrk="1" latinLnBrk="0" hangingPunct="1"/>
            <a:r>
              <a:rPr lang="zh-TW" altLang="en-US"/>
              <a:t>將圖片拖曳至版面配置區或按一下圖示以新增</a:t>
            </a:r>
            <a:endParaRPr dirty="0"/>
          </a:p>
        </p:txBody>
      </p:sp>
      <p:sp>
        <p:nvSpPr>
          <p:cNvPr id="18" name="Rectangle 6"/>
          <p:cNvSpPr>
            <a:spLocks noGrp="1"/>
          </p:cNvSpPr>
          <p:nvPr>
            <p:ph type="pic" sz="quarter" idx="15"/>
          </p:nvPr>
        </p:nvSpPr>
        <p:spPr>
          <a:xfrm>
            <a:off x="3474604" y="2140695"/>
            <a:ext cx="2286000" cy="2286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lstStyle/>
          <a:p>
            <a:pPr algn="ctr" eaLnBrk="1" latinLnBrk="0" hangingPunct="1"/>
            <a:r>
              <a:rPr lang="zh-TW" altLang="en-US"/>
              <a:t>將圖片拖曳至版面配置區或按一下圖示以新增</a:t>
            </a:r>
            <a:endParaRPr dirty="0"/>
          </a:p>
        </p:txBody>
      </p:sp>
      <p:sp>
        <p:nvSpPr>
          <p:cNvPr id="2" name="Rectangle 6"/>
          <p:cNvSpPr>
            <a:spLocks noGrp="1"/>
          </p:cNvSpPr>
          <p:nvPr>
            <p:ph type="pic" sz="quarter" idx="16"/>
          </p:nvPr>
        </p:nvSpPr>
        <p:spPr>
          <a:xfrm>
            <a:off x="6162870" y="2140695"/>
            <a:ext cx="2286000" cy="2286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lstStyle/>
          <a:p>
            <a:pPr algn="ctr" eaLnBrk="1" latinLnBrk="0" hangingPunct="1"/>
            <a:r>
              <a:rPr lang="zh-TW" altLang="en-US"/>
              <a:t>將圖片拖曳至版面配置區或按一下圖示以新增</a:t>
            </a:r>
            <a:endParaRPr dirty="0"/>
          </a:p>
        </p:txBody>
      </p:sp>
      <p:sp>
        <p:nvSpPr>
          <p:cNvPr id="8" name="Rectangle 7"/>
          <p:cNvSpPr>
            <a:spLocks noGrp="1"/>
          </p:cNvSpPr>
          <p:nvPr>
            <p:ph type="dt" sz="half" idx="17"/>
          </p:nvPr>
        </p:nvSpPr>
        <p:spPr/>
        <p:txBody>
          <a:bodyPr/>
          <a:lstStyle/>
          <a:p>
            <a:fld id="{24863066-697C-4B9E-B1D1-3C22310417BD}" type="datetime1">
              <a:rPr kumimoji="0" lang="en-US" altLang="zh-TW" sz="1200" smtClean="0">
                <a:solidFill>
                  <a:schemeClr val="tx2"/>
                </a:solidFill>
              </a:rPr>
              <a:t>4/7/2024</a:t>
            </a:fld>
            <a:endParaRPr kumimoji="0" lang="en-US" dirty="0"/>
          </a:p>
        </p:txBody>
      </p:sp>
      <p:sp>
        <p:nvSpPr>
          <p:cNvPr id="9" name="Rectangle 8"/>
          <p:cNvSpPr>
            <a:spLocks noGrp="1"/>
          </p:cNvSpPr>
          <p:nvPr>
            <p:ph type="sldNum" sz="quarter" idx="18"/>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0" name="Rectangle 9"/>
          <p:cNvSpPr>
            <a:spLocks noGrp="1"/>
          </p:cNvSpPr>
          <p:nvPr>
            <p:ph type="ftr" sz="quarter" idx="19"/>
          </p:nvPr>
        </p:nvSpPr>
        <p:spPr/>
        <p:txBody>
          <a:bodyPr/>
          <a:lstStyle/>
          <a:p>
            <a:endParaRPr kumimoji="0" lang="en-US" dirty="0"/>
          </a:p>
        </p:txBody>
      </p:sp>
    </p:spTree>
    <p:extLst>
      <p:ext uri="{BB962C8B-B14F-4D97-AF65-F5344CB8AC3E}">
        <p14:creationId xmlns:p14="http://schemas.microsoft.com/office/powerpoint/2010/main" val="17924461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ColTx" preserve="1">
  <p:cSld name="2-Up Portrait with Captions">
    <p:spTree>
      <p:nvGrpSpPr>
        <p:cNvPr id="1" name=""/>
        <p:cNvGrpSpPr/>
        <p:nvPr/>
      </p:nvGrpSpPr>
      <p:grpSpPr>
        <a:xfrm>
          <a:off x="0" y="0"/>
          <a:ext cx="0" cy="0"/>
          <a:chOff x="0" y="0"/>
          <a:chExt cx="0" cy="0"/>
        </a:xfrm>
      </p:grpSpPr>
      <p:sp>
        <p:nvSpPr>
          <p:cNvPr id="20" name="Rectangle 8"/>
          <p:cNvSpPr>
            <a:spLocks noGrp="1" noChangeAspect="1"/>
          </p:cNvSpPr>
          <p:nvPr>
            <p:ph type="pic" sz="quarter" idx="10"/>
          </p:nvPr>
        </p:nvSpPr>
        <p:spPr>
          <a:xfrm>
            <a:off x="4722048" y="609602"/>
            <a:ext cx="3431353" cy="4575141"/>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11" name="Rectangle 8"/>
          <p:cNvSpPr>
            <a:spLocks noGrp="1" noChangeAspect="1"/>
          </p:cNvSpPr>
          <p:nvPr>
            <p:ph type="pic" sz="quarter" idx="11"/>
          </p:nvPr>
        </p:nvSpPr>
        <p:spPr>
          <a:xfrm>
            <a:off x="1066800" y="609600"/>
            <a:ext cx="3429000" cy="4572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3" name="Rectangle 7"/>
          <p:cNvSpPr>
            <a:spLocks noGrp="1"/>
          </p:cNvSpPr>
          <p:nvPr>
            <p:ph type="body" sz="quarter" idx="14" hasCustomPrompt="1"/>
          </p:nvPr>
        </p:nvSpPr>
        <p:spPr>
          <a:xfrm>
            <a:off x="1066800" y="5334000"/>
            <a:ext cx="3429000" cy="1066800"/>
          </a:xfrm>
        </p:spPr>
        <p:txBody>
          <a:bodyPr lIns="91440" rIns="9144"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19" name="Rectangle 7"/>
          <p:cNvSpPr>
            <a:spLocks noGrp="1"/>
          </p:cNvSpPr>
          <p:nvPr>
            <p:ph type="body" sz="quarter" idx="15" hasCustomPrompt="1"/>
          </p:nvPr>
        </p:nvSpPr>
        <p:spPr>
          <a:xfrm>
            <a:off x="4724400" y="5334000"/>
            <a:ext cx="3429000" cy="1066800"/>
          </a:xfrm>
        </p:spPr>
        <p:txBody>
          <a:bodyPr lIns="91440" rIns="9144"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6" name="Rectangle 5"/>
          <p:cNvSpPr>
            <a:spLocks noGrp="1"/>
          </p:cNvSpPr>
          <p:nvPr>
            <p:ph type="dt" sz="half" idx="16"/>
          </p:nvPr>
        </p:nvSpPr>
        <p:spPr/>
        <p:txBody>
          <a:bodyPr/>
          <a:lstStyle/>
          <a:p>
            <a:fld id="{AE75B9F0-EC9B-485B-B5D2-D938BB5ED2FC}" type="datetime1">
              <a:rPr kumimoji="0" lang="en-US" altLang="zh-TW" sz="1200" smtClean="0">
                <a:solidFill>
                  <a:schemeClr val="tx2"/>
                </a:solidFill>
              </a:rPr>
              <a:t>4/7/2024</a:t>
            </a:fld>
            <a:endParaRPr kumimoji="0" lang="en-US" dirty="0"/>
          </a:p>
        </p:txBody>
      </p:sp>
      <p:sp>
        <p:nvSpPr>
          <p:cNvPr id="7" name="Rectangle 6"/>
          <p:cNvSpPr>
            <a:spLocks noGrp="1"/>
          </p:cNvSpPr>
          <p:nvPr>
            <p:ph type="sldNum" sz="quarter" idx="17"/>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8"/>
          </p:nvPr>
        </p:nvSpPr>
        <p:spPr/>
        <p:txBody>
          <a:bodyPr/>
          <a:lstStyle/>
          <a:p>
            <a:endParaRPr kumimoji="0" lang="en-US" dirty="0"/>
          </a:p>
        </p:txBody>
      </p:sp>
    </p:spTree>
    <p:extLst>
      <p:ext uri="{BB962C8B-B14F-4D97-AF65-F5344CB8AC3E}">
        <p14:creationId xmlns:p14="http://schemas.microsoft.com/office/powerpoint/2010/main" val="396800712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Up Landscape with Captions">
    <p:spTree>
      <p:nvGrpSpPr>
        <p:cNvPr id="1" name=""/>
        <p:cNvGrpSpPr/>
        <p:nvPr/>
      </p:nvGrpSpPr>
      <p:grpSpPr>
        <a:xfrm>
          <a:off x="0" y="0"/>
          <a:ext cx="0" cy="0"/>
          <a:chOff x="0" y="0"/>
          <a:chExt cx="0" cy="0"/>
        </a:xfrm>
      </p:grpSpPr>
      <p:sp>
        <p:nvSpPr>
          <p:cNvPr id="23" name="Rectangle 7"/>
          <p:cNvSpPr>
            <a:spLocks noGrp="1" noChangeAspect="1"/>
          </p:cNvSpPr>
          <p:nvPr>
            <p:ph type="pic" sz="quarter" idx="13"/>
          </p:nvPr>
        </p:nvSpPr>
        <p:spPr>
          <a:xfrm>
            <a:off x="4648200" y="1676400"/>
            <a:ext cx="4038600" cy="302895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5" name="Rectangle 7"/>
          <p:cNvSpPr>
            <a:spLocks noGrp="1" noChangeAspect="1"/>
          </p:cNvSpPr>
          <p:nvPr>
            <p:ph type="pic" sz="quarter" idx="14"/>
          </p:nvPr>
        </p:nvSpPr>
        <p:spPr>
          <a:xfrm>
            <a:off x="457200" y="1676400"/>
            <a:ext cx="4038600" cy="302895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8" name="Rectangle 7"/>
          <p:cNvSpPr>
            <a:spLocks noGrp="1"/>
          </p:cNvSpPr>
          <p:nvPr>
            <p:ph type="body" sz="quarter" idx="16" hasCustomPrompt="1"/>
          </p:nvPr>
        </p:nvSpPr>
        <p:spPr>
          <a:xfrm>
            <a:off x="457200" y="4857750"/>
            <a:ext cx="4038600" cy="1238250"/>
          </a:xfrm>
        </p:spPr>
        <p:txBody>
          <a:bodyPr rIns="9144"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19" name="Rectangle 7"/>
          <p:cNvSpPr>
            <a:spLocks noGrp="1"/>
          </p:cNvSpPr>
          <p:nvPr>
            <p:ph type="body" sz="quarter" idx="17" hasCustomPrompt="1"/>
          </p:nvPr>
        </p:nvSpPr>
        <p:spPr>
          <a:xfrm>
            <a:off x="4648200" y="4857750"/>
            <a:ext cx="4038600" cy="1238250"/>
          </a:xfrm>
        </p:spPr>
        <p:txBody>
          <a:bodyPr rIns="9144"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6" name="Rectangle 5"/>
          <p:cNvSpPr>
            <a:spLocks noGrp="1"/>
          </p:cNvSpPr>
          <p:nvPr>
            <p:ph type="dt" sz="half" idx="18"/>
          </p:nvPr>
        </p:nvSpPr>
        <p:spPr/>
        <p:txBody>
          <a:bodyPr/>
          <a:lstStyle/>
          <a:p>
            <a:fld id="{D68260A9-273A-4E5E-BA14-7E8DD0C16A11}" type="datetime1">
              <a:rPr kumimoji="0" lang="en-US" altLang="zh-TW" sz="1200" smtClean="0">
                <a:solidFill>
                  <a:schemeClr val="tx2"/>
                </a:solidFill>
              </a:rPr>
              <a:t>4/7/2024</a:t>
            </a:fld>
            <a:endParaRPr kumimoji="0" lang="en-US" dirty="0"/>
          </a:p>
        </p:txBody>
      </p:sp>
      <p:sp>
        <p:nvSpPr>
          <p:cNvPr id="7" name="Rectangle 6"/>
          <p:cNvSpPr>
            <a:spLocks noGrp="1"/>
          </p:cNvSpPr>
          <p:nvPr>
            <p:ph type="sldNum" sz="quarter" idx="19"/>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9" name="Rectangle 8"/>
          <p:cNvSpPr>
            <a:spLocks noGrp="1"/>
          </p:cNvSpPr>
          <p:nvPr>
            <p:ph type="ftr" sz="quarter" idx="20"/>
          </p:nvPr>
        </p:nvSpPr>
        <p:spPr/>
        <p:txBody>
          <a:bodyPr/>
          <a:lstStyle/>
          <a:p>
            <a:endParaRPr kumimoji="0" lang="en-US" dirty="0"/>
          </a:p>
        </p:txBody>
      </p:sp>
    </p:spTree>
    <p:extLst>
      <p:ext uri="{BB962C8B-B14F-4D97-AF65-F5344CB8AC3E}">
        <p14:creationId xmlns:p14="http://schemas.microsoft.com/office/powerpoint/2010/main" val="311089644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2-Up Mixed with Caption">
    <p:spTree>
      <p:nvGrpSpPr>
        <p:cNvPr id="1" name=""/>
        <p:cNvGrpSpPr/>
        <p:nvPr/>
      </p:nvGrpSpPr>
      <p:grpSpPr>
        <a:xfrm>
          <a:off x="0" y="0"/>
          <a:ext cx="0" cy="0"/>
          <a:chOff x="0" y="0"/>
          <a:chExt cx="0" cy="0"/>
        </a:xfrm>
      </p:grpSpPr>
      <p:sp>
        <p:nvSpPr>
          <p:cNvPr id="6" name="Rectangle 7"/>
          <p:cNvSpPr>
            <a:spLocks noGrp="1" noChangeAspect="1"/>
          </p:cNvSpPr>
          <p:nvPr>
            <p:ph type="pic" sz="quarter" idx="11"/>
          </p:nvPr>
        </p:nvSpPr>
        <p:spPr>
          <a:xfrm>
            <a:off x="5141976" y="381000"/>
            <a:ext cx="3773424" cy="2830068"/>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22" name="Rectangle 7"/>
          <p:cNvSpPr>
            <a:spLocks noGrp="1" noChangeAspect="1"/>
          </p:cNvSpPr>
          <p:nvPr>
            <p:ph type="pic" sz="quarter" idx="12"/>
          </p:nvPr>
        </p:nvSpPr>
        <p:spPr>
          <a:xfrm>
            <a:off x="454152" y="381000"/>
            <a:ext cx="4462272" cy="5949696"/>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11" name="Rectangle 7"/>
          <p:cNvSpPr>
            <a:spLocks noGrp="1"/>
          </p:cNvSpPr>
          <p:nvPr>
            <p:ph type="body" sz="quarter" idx="13" hasCustomPrompt="1"/>
          </p:nvPr>
        </p:nvSpPr>
        <p:spPr>
          <a:xfrm>
            <a:off x="5141977" y="3352800"/>
            <a:ext cx="3773425" cy="2971800"/>
          </a:xfrm>
        </p:spPr>
        <p:txBody>
          <a:bodyPr anchor="t"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extLst/>
          </a:lstStyle>
          <a:p>
            <a:pPr lvl="0"/>
            <a:r>
              <a:rPr kumimoji="0" lang="en-US" dirty="0"/>
              <a:t>Click to add caption</a:t>
            </a:r>
          </a:p>
        </p:txBody>
      </p:sp>
      <p:sp>
        <p:nvSpPr>
          <p:cNvPr id="5" name="Rectangle 4"/>
          <p:cNvSpPr>
            <a:spLocks noGrp="1"/>
          </p:cNvSpPr>
          <p:nvPr>
            <p:ph type="dt" sz="half" idx="14"/>
          </p:nvPr>
        </p:nvSpPr>
        <p:spPr/>
        <p:txBody>
          <a:bodyPr/>
          <a:lstStyle/>
          <a:p>
            <a:fld id="{747B6446-7894-4ECC-88DA-0444B371F95B}" type="datetime1">
              <a:rPr kumimoji="0" lang="en-US" altLang="zh-TW" sz="1200" smtClean="0">
                <a:solidFill>
                  <a:schemeClr val="tx2"/>
                </a:solidFill>
              </a:rPr>
              <a:t>4/7/2024</a:t>
            </a:fld>
            <a:endParaRPr kumimoji="0" lang="en-US" dirty="0"/>
          </a:p>
        </p:txBody>
      </p:sp>
      <p:sp>
        <p:nvSpPr>
          <p:cNvPr id="7" name="Rectangle 6"/>
          <p:cNvSpPr>
            <a:spLocks noGrp="1"/>
          </p:cNvSpPr>
          <p:nvPr>
            <p:ph type="sldNum" sz="quarter" idx="15"/>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6"/>
          </p:nvPr>
        </p:nvSpPr>
        <p:spPr/>
        <p:txBody>
          <a:bodyPr/>
          <a:lstStyle/>
          <a:p>
            <a:endParaRPr kumimoji="0" lang="en-US" dirty="0"/>
          </a:p>
        </p:txBody>
      </p:sp>
    </p:spTree>
    <p:extLst>
      <p:ext uri="{BB962C8B-B14F-4D97-AF65-F5344CB8AC3E}">
        <p14:creationId xmlns:p14="http://schemas.microsoft.com/office/powerpoint/2010/main" val="34625233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FBE9E5B-E48A-9754-4C62-913BF08B9700}"/>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FFE1E1C9-C52F-4EAA-0866-22433134499C}"/>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151791E-D24A-999F-F3C8-08C7123B607A}"/>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5" name="頁尾版面配置區 4">
            <a:extLst>
              <a:ext uri="{FF2B5EF4-FFF2-40B4-BE49-F238E27FC236}">
                <a16:creationId xmlns:a16="http://schemas.microsoft.com/office/drawing/2014/main" id="{906EEDAC-614C-A71D-4C98-F19DC0D8E1F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A6AB155-38D4-4D4C-33F3-9522EDE2830C}"/>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696130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3-Up Portrait with Captions">
    <p:spTree>
      <p:nvGrpSpPr>
        <p:cNvPr id="1" name=""/>
        <p:cNvGrpSpPr/>
        <p:nvPr/>
      </p:nvGrpSpPr>
      <p:grpSpPr>
        <a:xfrm>
          <a:off x="0" y="0"/>
          <a:ext cx="0" cy="0"/>
          <a:chOff x="0" y="0"/>
          <a:chExt cx="0" cy="0"/>
        </a:xfrm>
      </p:grpSpPr>
      <p:sp>
        <p:nvSpPr>
          <p:cNvPr id="2" name="Rectangle 8"/>
          <p:cNvSpPr>
            <a:spLocks noGrp="1" noChangeAspect="1"/>
          </p:cNvSpPr>
          <p:nvPr>
            <p:ph type="pic" sz="quarter" idx="10"/>
          </p:nvPr>
        </p:nvSpPr>
        <p:spPr>
          <a:xfrm>
            <a:off x="228600" y="1066800"/>
            <a:ext cx="2743200" cy="36576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4" name="Rectangle 8"/>
          <p:cNvSpPr>
            <a:spLocks noGrp="1" noChangeAspect="1"/>
          </p:cNvSpPr>
          <p:nvPr>
            <p:ph type="pic" sz="quarter" idx="11"/>
          </p:nvPr>
        </p:nvSpPr>
        <p:spPr>
          <a:xfrm>
            <a:off x="3200400" y="1066800"/>
            <a:ext cx="2743200" cy="36576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31" name="Rectangle 8"/>
          <p:cNvSpPr>
            <a:spLocks noGrp="1" noChangeAspect="1"/>
          </p:cNvSpPr>
          <p:nvPr>
            <p:ph type="pic" sz="quarter" idx="12"/>
          </p:nvPr>
        </p:nvSpPr>
        <p:spPr>
          <a:xfrm>
            <a:off x="6172200" y="1066800"/>
            <a:ext cx="2743200" cy="36576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7" name="Rectangle 6"/>
          <p:cNvSpPr>
            <a:spLocks noGrp="1"/>
          </p:cNvSpPr>
          <p:nvPr>
            <p:ph type="body" sz="quarter" idx="13" hasCustomPrompt="1"/>
          </p:nvPr>
        </p:nvSpPr>
        <p:spPr>
          <a:xfrm>
            <a:off x="228600" y="4876800"/>
            <a:ext cx="2743200" cy="1447800"/>
          </a:xfrm>
        </p:spPr>
        <p:txBody>
          <a:bodyPr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6" name="Rectangle 6"/>
          <p:cNvSpPr>
            <a:spLocks noGrp="1"/>
          </p:cNvSpPr>
          <p:nvPr>
            <p:ph type="body" sz="quarter" idx="14" hasCustomPrompt="1"/>
          </p:nvPr>
        </p:nvSpPr>
        <p:spPr>
          <a:xfrm>
            <a:off x="3200400" y="4876800"/>
            <a:ext cx="2743200" cy="1447800"/>
          </a:xfrm>
        </p:spPr>
        <p:txBody>
          <a:bodyPr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14" name="Rectangle 6"/>
          <p:cNvSpPr>
            <a:spLocks noGrp="1"/>
          </p:cNvSpPr>
          <p:nvPr>
            <p:ph type="body" sz="quarter" idx="15" hasCustomPrompt="1"/>
          </p:nvPr>
        </p:nvSpPr>
        <p:spPr>
          <a:xfrm>
            <a:off x="6172200" y="4876800"/>
            <a:ext cx="2743200" cy="1447800"/>
          </a:xfrm>
        </p:spPr>
        <p:txBody>
          <a:bodyPr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8" name="Rectangle 7"/>
          <p:cNvSpPr>
            <a:spLocks noGrp="1"/>
          </p:cNvSpPr>
          <p:nvPr>
            <p:ph type="dt" sz="half" idx="16"/>
          </p:nvPr>
        </p:nvSpPr>
        <p:spPr/>
        <p:txBody>
          <a:bodyPr/>
          <a:lstStyle/>
          <a:p>
            <a:fld id="{FC17B188-0437-4B51-9F5B-8194BA2385C5}" type="datetime1">
              <a:rPr kumimoji="0" lang="en-US" altLang="zh-TW" sz="1200" smtClean="0">
                <a:solidFill>
                  <a:schemeClr val="tx2"/>
                </a:solidFill>
              </a:rPr>
              <a:t>4/7/2024</a:t>
            </a:fld>
            <a:endParaRPr kumimoji="0" lang="en-US" dirty="0"/>
          </a:p>
        </p:txBody>
      </p:sp>
      <p:sp>
        <p:nvSpPr>
          <p:cNvPr id="9" name="Rectangle 8"/>
          <p:cNvSpPr>
            <a:spLocks noGrp="1"/>
          </p:cNvSpPr>
          <p:nvPr>
            <p:ph type="sldNum" sz="quarter" idx="17"/>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0" name="Rectangle 9"/>
          <p:cNvSpPr>
            <a:spLocks noGrp="1"/>
          </p:cNvSpPr>
          <p:nvPr>
            <p:ph type="ftr" sz="quarter" idx="18"/>
          </p:nvPr>
        </p:nvSpPr>
        <p:spPr/>
        <p:txBody>
          <a:bodyPr/>
          <a:lstStyle/>
          <a:p>
            <a:endParaRPr kumimoji="0" lang="en-US" dirty="0"/>
          </a:p>
        </p:txBody>
      </p:sp>
    </p:spTree>
    <p:extLst>
      <p:ext uri="{BB962C8B-B14F-4D97-AF65-F5344CB8AC3E}">
        <p14:creationId xmlns:p14="http://schemas.microsoft.com/office/powerpoint/2010/main" val="390958232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3-Up Landscape with Caption">
    <p:spTree>
      <p:nvGrpSpPr>
        <p:cNvPr id="1" name=""/>
        <p:cNvGrpSpPr/>
        <p:nvPr/>
      </p:nvGrpSpPr>
      <p:grpSpPr>
        <a:xfrm>
          <a:off x="0" y="0"/>
          <a:ext cx="0" cy="0"/>
          <a:chOff x="0" y="0"/>
          <a:chExt cx="0" cy="0"/>
        </a:xfrm>
      </p:grpSpPr>
      <p:sp>
        <p:nvSpPr>
          <p:cNvPr id="3" name="Rectangle 7"/>
          <p:cNvSpPr>
            <a:spLocks noGrp="1" noChangeAspect="1"/>
          </p:cNvSpPr>
          <p:nvPr>
            <p:ph type="pic" sz="quarter" idx="11"/>
          </p:nvPr>
        </p:nvSpPr>
        <p:spPr>
          <a:xfrm>
            <a:off x="4663440" y="3403823"/>
            <a:ext cx="4023360" cy="3017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15" name="Rectangle 7"/>
          <p:cNvSpPr>
            <a:spLocks noGrp="1" noChangeAspect="1"/>
          </p:cNvSpPr>
          <p:nvPr>
            <p:ph type="pic" sz="quarter" idx="12"/>
          </p:nvPr>
        </p:nvSpPr>
        <p:spPr>
          <a:xfrm>
            <a:off x="457200" y="3403823"/>
            <a:ext cx="4023360" cy="3017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26" name="Rectangle 7"/>
          <p:cNvSpPr>
            <a:spLocks noGrp="1" noChangeAspect="1"/>
          </p:cNvSpPr>
          <p:nvPr>
            <p:ph type="pic" sz="quarter" idx="13"/>
          </p:nvPr>
        </p:nvSpPr>
        <p:spPr>
          <a:xfrm>
            <a:off x="4663440" y="228600"/>
            <a:ext cx="4023360" cy="3017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27" name="Rectangle 11"/>
          <p:cNvSpPr>
            <a:spLocks noGrp="1"/>
          </p:cNvSpPr>
          <p:nvPr>
            <p:ph type="body" sz="quarter" idx="14" hasCustomPrompt="1"/>
          </p:nvPr>
        </p:nvSpPr>
        <p:spPr>
          <a:xfrm>
            <a:off x="457200" y="228600"/>
            <a:ext cx="4023360" cy="3017520"/>
          </a:xfrm>
        </p:spPr>
        <p:txBody>
          <a:bodyPr anchor="b"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extLst/>
          </a:lstStyle>
          <a:p>
            <a:pPr lvl="0"/>
            <a:r>
              <a:rPr kumimoji="0" lang="en-US" dirty="0"/>
              <a:t>Click to add caption</a:t>
            </a:r>
          </a:p>
        </p:txBody>
      </p:sp>
      <p:sp>
        <p:nvSpPr>
          <p:cNvPr id="6" name="Rectangle 5"/>
          <p:cNvSpPr>
            <a:spLocks noGrp="1"/>
          </p:cNvSpPr>
          <p:nvPr>
            <p:ph type="dt" sz="half" idx="15"/>
          </p:nvPr>
        </p:nvSpPr>
        <p:spPr/>
        <p:txBody>
          <a:bodyPr/>
          <a:lstStyle/>
          <a:p>
            <a:fld id="{A12B2DF6-2634-42EE-A6D4-167F3C3D91CD}" type="datetime1">
              <a:rPr kumimoji="0" lang="en-US" altLang="zh-TW" sz="1200" smtClean="0">
                <a:solidFill>
                  <a:schemeClr val="tx2"/>
                </a:solidFill>
              </a:rPr>
              <a:t>4/7/2024</a:t>
            </a:fld>
            <a:endParaRPr kumimoji="0" lang="en-US" dirty="0"/>
          </a:p>
        </p:txBody>
      </p:sp>
      <p:sp>
        <p:nvSpPr>
          <p:cNvPr id="7" name="Rectangle 6"/>
          <p:cNvSpPr>
            <a:spLocks noGrp="1"/>
          </p:cNvSpPr>
          <p:nvPr>
            <p:ph type="sldNum" sz="quarter" idx="16"/>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7"/>
          </p:nvPr>
        </p:nvSpPr>
        <p:spPr/>
        <p:txBody>
          <a:bodyPr/>
          <a:lstStyle/>
          <a:p>
            <a:endParaRPr kumimoji="0" lang="en-US" dirty="0"/>
          </a:p>
        </p:txBody>
      </p:sp>
    </p:spTree>
    <p:extLst>
      <p:ext uri="{BB962C8B-B14F-4D97-AF65-F5344CB8AC3E}">
        <p14:creationId xmlns:p14="http://schemas.microsoft.com/office/powerpoint/2010/main" val="125168635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3-Up Mixed">
    <p:spTree>
      <p:nvGrpSpPr>
        <p:cNvPr id="1" name=""/>
        <p:cNvGrpSpPr/>
        <p:nvPr/>
      </p:nvGrpSpPr>
      <p:grpSpPr>
        <a:xfrm>
          <a:off x="0" y="0"/>
          <a:ext cx="0" cy="0"/>
          <a:chOff x="0" y="0"/>
          <a:chExt cx="0" cy="0"/>
        </a:xfrm>
      </p:grpSpPr>
      <p:sp>
        <p:nvSpPr>
          <p:cNvPr id="7" name="Rectangle 7"/>
          <p:cNvSpPr>
            <a:spLocks noGrp="1" noChangeAspect="1"/>
          </p:cNvSpPr>
          <p:nvPr>
            <p:ph type="pic" sz="quarter" idx="11"/>
          </p:nvPr>
        </p:nvSpPr>
        <p:spPr>
          <a:xfrm>
            <a:off x="5067300" y="3436620"/>
            <a:ext cx="3649900" cy="2889504"/>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29" name="Rectangle 7"/>
          <p:cNvSpPr>
            <a:spLocks noGrp="1" noChangeAspect="1"/>
          </p:cNvSpPr>
          <p:nvPr>
            <p:ph type="pic" sz="quarter" idx="12"/>
          </p:nvPr>
        </p:nvSpPr>
        <p:spPr>
          <a:xfrm>
            <a:off x="426720" y="384048"/>
            <a:ext cx="4457700" cy="59436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10" name="Rectangle 7"/>
          <p:cNvSpPr>
            <a:spLocks noGrp="1" noChangeAspect="1"/>
          </p:cNvSpPr>
          <p:nvPr>
            <p:ph type="pic" sz="quarter" idx="13"/>
          </p:nvPr>
        </p:nvSpPr>
        <p:spPr>
          <a:xfrm>
            <a:off x="5067300" y="389334"/>
            <a:ext cx="3657600" cy="2887269"/>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5" name="Rectangle 4"/>
          <p:cNvSpPr>
            <a:spLocks noGrp="1"/>
          </p:cNvSpPr>
          <p:nvPr>
            <p:ph type="dt" sz="half" idx="14"/>
          </p:nvPr>
        </p:nvSpPr>
        <p:spPr/>
        <p:txBody>
          <a:bodyPr/>
          <a:lstStyle/>
          <a:p>
            <a:fld id="{B163B614-D28F-4B9C-A22D-457EE0299EE8}" type="datetime1">
              <a:rPr kumimoji="0" lang="en-US" altLang="zh-TW" sz="1200" smtClean="0">
                <a:solidFill>
                  <a:schemeClr val="tx2"/>
                </a:solidFill>
              </a:rPr>
              <a:t>4/7/2024</a:t>
            </a:fld>
            <a:endParaRPr kumimoji="0" lang="en-US" dirty="0"/>
          </a:p>
        </p:txBody>
      </p:sp>
      <p:sp>
        <p:nvSpPr>
          <p:cNvPr id="6" name="Rectangle 5"/>
          <p:cNvSpPr>
            <a:spLocks noGrp="1"/>
          </p:cNvSpPr>
          <p:nvPr>
            <p:ph type="sldNum" sz="quarter" idx="15"/>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6"/>
          </p:nvPr>
        </p:nvSpPr>
        <p:spPr/>
        <p:txBody>
          <a:bodyPr/>
          <a:lstStyle/>
          <a:p>
            <a:endParaRPr kumimoji="0" lang="en-US" dirty="0"/>
          </a:p>
        </p:txBody>
      </p:sp>
    </p:spTree>
    <p:extLst>
      <p:ext uri="{BB962C8B-B14F-4D97-AF65-F5344CB8AC3E}">
        <p14:creationId xmlns:p14="http://schemas.microsoft.com/office/powerpoint/2010/main" val="162531610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x" preserve="1">
  <p:cSld name="4-Up Portrait with Captions">
    <p:spTree>
      <p:nvGrpSpPr>
        <p:cNvPr id="1" name=""/>
        <p:cNvGrpSpPr/>
        <p:nvPr/>
      </p:nvGrpSpPr>
      <p:grpSpPr>
        <a:xfrm>
          <a:off x="0" y="0"/>
          <a:ext cx="0" cy="0"/>
          <a:chOff x="0" y="0"/>
          <a:chExt cx="0" cy="0"/>
        </a:xfrm>
      </p:grpSpPr>
      <p:sp>
        <p:nvSpPr>
          <p:cNvPr id="31" name="Rectangle 7"/>
          <p:cNvSpPr>
            <a:spLocks noGrp="1"/>
          </p:cNvSpPr>
          <p:nvPr>
            <p:ph type="pic" sz="quarter" idx="14"/>
          </p:nvPr>
        </p:nvSpPr>
        <p:spPr>
          <a:xfrm>
            <a:off x="2229297" y="228600"/>
            <a:ext cx="228521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 name="Rectangle 7"/>
          <p:cNvSpPr>
            <a:spLocks noGrp="1"/>
          </p:cNvSpPr>
          <p:nvPr>
            <p:ph type="pic" sz="quarter" idx="26"/>
          </p:nvPr>
        </p:nvSpPr>
        <p:spPr>
          <a:xfrm>
            <a:off x="2229297" y="3365392"/>
            <a:ext cx="228521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10" name="Rectangle 7"/>
          <p:cNvSpPr>
            <a:spLocks noGrp="1" noChangeAspect="1"/>
          </p:cNvSpPr>
          <p:nvPr>
            <p:ph type="pic" sz="quarter" idx="25"/>
          </p:nvPr>
        </p:nvSpPr>
        <p:spPr>
          <a:xfrm>
            <a:off x="4672217" y="228600"/>
            <a:ext cx="2286000"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7" name="Rectangle 7"/>
          <p:cNvSpPr>
            <a:spLocks noGrp="1"/>
          </p:cNvSpPr>
          <p:nvPr>
            <p:ph type="pic" sz="quarter" idx="27"/>
          </p:nvPr>
        </p:nvSpPr>
        <p:spPr>
          <a:xfrm>
            <a:off x="4667697" y="3365392"/>
            <a:ext cx="228521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6" name="Rectangle 7"/>
          <p:cNvSpPr>
            <a:spLocks noGrp="1"/>
          </p:cNvSpPr>
          <p:nvPr>
            <p:ph type="body" sz="quarter" idx="16" hasCustomPrompt="1"/>
          </p:nvPr>
        </p:nvSpPr>
        <p:spPr>
          <a:xfrm>
            <a:off x="400497" y="1295400"/>
            <a:ext cx="1676400" cy="1905000"/>
          </a:xfrm>
        </p:spPr>
        <p:txBody>
          <a:bodyPr anchor="b" anchorCtr="0">
            <a:noAutofit/>
          </a:bodyPr>
          <a:lstStyle>
            <a:lvl1pPr marL="0" marR="0" indent="0" algn="r" rtl="0" eaLnBrk="1" latinLnBrk="0" hangingPunct="1">
              <a:spcBef>
                <a:spcPct val="20000"/>
              </a:spcBef>
              <a:buFontTx/>
              <a:buNone/>
              <a:defRPr kumimoji="0" sz="1600" baseline="0">
                <a:solidFill>
                  <a:schemeClr val="tx1"/>
                </a:solidFill>
                <a:latin typeface="+mn-lt"/>
                <a:ea typeface="+mn-ea"/>
                <a:cs typeface="+mn-cs"/>
              </a:defRPr>
            </a:lvl1pPr>
            <a:extLst/>
          </a:lstStyle>
          <a:p>
            <a:pPr lvl="0"/>
            <a:r>
              <a:rPr kumimoji="0" lang="en-US" dirty="0"/>
              <a:t>Click to add caption</a:t>
            </a:r>
          </a:p>
        </p:txBody>
      </p:sp>
      <p:sp>
        <p:nvSpPr>
          <p:cNvPr id="14" name="Rectangle 7"/>
          <p:cNvSpPr>
            <a:spLocks noGrp="1"/>
          </p:cNvSpPr>
          <p:nvPr>
            <p:ph type="body" sz="quarter" idx="29" hasCustomPrompt="1"/>
          </p:nvPr>
        </p:nvSpPr>
        <p:spPr>
          <a:xfrm>
            <a:off x="7086600" y="1295400"/>
            <a:ext cx="1676400" cy="1905000"/>
          </a:xfrm>
        </p:spPr>
        <p:txBody>
          <a:bodyPr anchor="b"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4" name="Rectangle 7"/>
          <p:cNvSpPr>
            <a:spLocks noGrp="1"/>
          </p:cNvSpPr>
          <p:nvPr>
            <p:ph type="body" sz="quarter" idx="28" hasCustomPrompt="1"/>
          </p:nvPr>
        </p:nvSpPr>
        <p:spPr>
          <a:xfrm>
            <a:off x="400497" y="3352800"/>
            <a:ext cx="1676400" cy="1905000"/>
          </a:xfrm>
        </p:spPr>
        <p:txBody>
          <a:bodyPr anchor="t" anchorCtr="0"/>
          <a:lstStyle>
            <a:lvl1pPr marL="0" marR="0" indent="0" algn="r" eaLnBrk="1" latinLnBrk="0" hangingPunct="1">
              <a:buFontTx/>
              <a:buNone/>
              <a:defRPr kumimoji="0" sz="1600" baseline="0"/>
            </a:lvl1pPr>
            <a:extLst/>
          </a:lstStyle>
          <a:p>
            <a:pPr lvl="0"/>
            <a:r>
              <a:rPr kumimoji="0" lang="en-US" dirty="0"/>
              <a:t>Click to add caption</a:t>
            </a:r>
          </a:p>
        </p:txBody>
      </p:sp>
      <p:sp>
        <p:nvSpPr>
          <p:cNvPr id="13" name="Rectangle 7"/>
          <p:cNvSpPr>
            <a:spLocks noGrp="1"/>
          </p:cNvSpPr>
          <p:nvPr>
            <p:ph type="body" sz="quarter" idx="30" hasCustomPrompt="1"/>
          </p:nvPr>
        </p:nvSpPr>
        <p:spPr>
          <a:xfrm>
            <a:off x="7086600" y="3352800"/>
            <a:ext cx="1676400" cy="1905000"/>
          </a:xfrm>
        </p:spPr>
        <p:txBody>
          <a:bodyPr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11" name="Rectangle 10"/>
          <p:cNvSpPr>
            <a:spLocks noGrp="1"/>
          </p:cNvSpPr>
          <p:nvPr>
            <p:ph type="dt" sz="half" idx="31"/>
          </p:nvPr>
        </p:nvSpPr>
        <p:spPr/>
        <p:txBody>
          <a:bodyPr/>
          <a:lstStyle/>
          <a:p>
            <a:fld id="{C555E890-C0F9-4751-9E09-47CEC271FA83}" type="datetime1">
              <a:rPr kumimoji="0" lang="en-US" altLang="zh-TW" sz="1200" smtClean="0">
                <a:solidFill>
                  <a:schemeClr val="tx2"/>
                </a:solidFill>
              </a:rPr>
              <a:t>4/7/2024</a:t>
            </a:fld>
            <a:endParaRPr kumimoji="0" lang="en-US" dirty="0"/>
          </a:p>
        </p:txBody>
      </p:sp>
      <p:sp>
        <p:nvSpPr>
          <p:cNvPr id="12" name="Rectangle 11"/>
          <p:cNvSpPr>
            <a:spLocks noGrp="1"/>
          </p:cNvSpPr>
          <p:nvPr>
            <p:ph type="sldNum" sz="quarter" idx="32"/>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5" name="Rectangle 14"/>
          <p:cNvSpPr>
            <a:spLocks noGrp="1"/>
          </p:cNvSpPr>
          <p:nvPr>
            <p:ph type="ftr" sz="quarter" idx="33"/>
          </p:nvPr>
        </p:nvSpPr>
        <p:spPr/>
        <p:txBody>
          <a:bodyPr/>
          <a:lstStyle/>
          <a:p>
            <a:endParaRPr kumimoji="0" lang="en-US" dirty="0"/>
          </a:p>
        </p:txBody>
      </p:sp>
    </p:spTree>
    <p:extLst>
      <p:ext uri="{BB962C8B-B14F-4D97-AF65-F5344CB8AC3E}">
        <p14:creationId xmlns:p14="http://schemas.microsoft.com/office/powerpoint/2010/main" val="344316684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x" preserve="1">
  <p:cSld name="4-Up landscape with Caption">
    <p:spTree>
      <p:nvGrpSpPr>
        <p:cNvPr id="1" name=""/>
        <p:cNvGrpSpPr/>
        <p:nvPr/>
      </p:nvGrpSpPr>
      <p:grpSpPr>
        <a:xfrm>
          <a:off x="0" y="0"/>
          <a:ext cx="0" cy="0"/>
          <a:chOff x="0" y="0"/>
          <a:chExt cx="0" cy="0"/>
        </a:xfrm>
      </p:grpSpPr>
      <p:sp>
        <p:nvSpPr>
          <p:cNvPr id="24" name="Rectangle 7"/>
          <p:cNvSpPr>
            <a:spLocks noGrp="1"/>
          </p:cNvSpPr>
          <p:nvPr>
            <p:ph type="pic" sz="quarter" idx="14"/>
          </p:nvPr>
        </p:nvSpPr>
        <p:spPr>
          <a:xfrm>
            <a:off x="926822" y="533400"/>
            <a:ext cx="3653297"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8" name="Rectangle 7"/>
          <p:cNvSpPr>
            <a:spLocks noGrp="1"/>
          </p:cNvSpPr>
          <p:nvPr>
            <p:ph type="body" sz="quarter" idx="16" hasCustomPrompt="1"/>
          </p:nvPr>
        </p:nvSpPr>
        <p:spPr>
          <a:xfrm>
            <a:off x="926821" y="6172200"/>
            <a:ext cx="3657600" cy="304800"/>
          </a:xfrm>
        </p:spPr>
        <p:txBody>
          <a:bodyPr lIns="9144"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9" name="Rectangle 7"/>
          <p:cNvSpPr>
            <a:spLocks noGrp="1"/>
          </p:cNvSpPr>
          <p:nvPr>
            <p:ph type="pic" sz="quarter" idx="17"/>
          </p:nvPr>
        </p:nvSpPr>
        <p:spPr>
          <a:xfrm>
            <a:off x="4660621" y="533400"/>
            <a:ext cx="36576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6" name="Rectangle 7"/>
          <p:cNvSpPr>
            <a:spLocks noGrp="1"/>
          </p:cNvSpPr>
          <p:nvPr>
            <p:ph type="pic" sz="quarter" idx="18"/>
          </p:nvPr>
        </p:nvSpPr>
        <p:spPr>
          <a:xfrm>
            <a:off x="926821" y="3352800"/>
            <a:ext cx="36576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14" name="Rectangle 7"/>
          <p:cNvSpPr>
            <a:spLocks noGrp="1"/>
          </p:cNvSpPr>
          <p:nvPr>
            <p:ph type="pic" sz="quarter" idx="19"/>
          </p:nvPr>
        </p:nvSpPr>
        <p:spPr>
          <a:xfrm>
            <a:off x="4660621" y="3352800"/>
            <a:ext cx="36576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4" name="Rectangle 7"/>
          <p:cNvSpPr>
            <a:spLocks noGrp="1"/>
          </p:cNvSpPr>
          <p:nvPr>
            <p:ph type="body" sz="quarter" idx="22" hasCustomPrompt="1"/>
          </p:nvPr>
        </p:nvSpPr>
        <p:spPr>
          <a:xfrm>
            <a:off x="926821" y="152400"/>
            <a:ext cx="3657600" cy="304800"/>
          </a:xfrm>
        </p:spPr>
        <p:txBody>
          <a:bodyPr lIns="9144"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18" name="Rectangle 7"/>
          <p:cNvSpPr>
            <a:spLocks noGrp="1"/>
          </p:cNvSpPr>
          <p:nvPr>
            <p:ph type="body" sz="quarter" idx="23" hasCustomPrompt="1"/>
          </p:nvPr>
        </p:nvSpPr>
        <p:spPr>
          <a:xfrm>
            <a:off x="4660621" y="6172200"/>
            <a:ext cx="3657600" cy="304800"/>
          </a:xfrm>
        </p:spPr>
        <p:txBody>
          <a:bodyPr lIns="9144"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16" name="Rectangle 7"/>
          <p:cNvSpPr>
            <a:spLocks noGrp="1"/>
          </p:cNvSpPr>
          <p:nvPr>
            <p:ph type="body" sz="quarter" idx="24" hasCustomPrompt="1"/>
          </p:nvPr>
        </p:nvSpPr>
        <p:spPr>
          <a:xfrm>
            <a:off x="4660621" y="152400"/>
            <a:ext cx="3657600" cy="304800"/>
          </a:xfrm>
        </p:spPr>
        <p:txBody>
          <a:bodyPr lIns="9144"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10" name="Rectangle 9"/>
          <p:cNvSpPr>
            <a:spLocks noGrp="1"/>
          </p:cNvSpPr>
          <p:nvPr>
            <p:ph type="dt" sz="half" idx="25"/>
          </p:nvPr>
        </p:nvSpPr>
        <p:spPr/>
        <p:txBody>
          <a:bodyPr/>
          <a:lstStyle/>
          <a:p>
            <a:fld id="{AB7001F9-4D89-4B03-BDCF-9C81E318953B}" type="datetime1">
              <a:rPr kumimoji="0" lang="en-US" altLang="zh-TW" sz="1200" smtClean="0">
                <a:solidFill>
                  <a:schemeClr val="tx2"/>
                </a:solidFill>
              </a:rPr>
              <a:t>4/7/2024</a:t>
            </a:fld>
            <a:endParaRPr kumimoji="0" lang="en-US" dirty="0"/>
          </a:p>
        </p:txBody>
      </p:sp>
      <p:sp>
        <p:nvSpPr>
          <p:cNvPr id="11" name="Rectangle 10"/>
          <p:cNvSpPr>
            <a:spLocks noGrp="1"/>
          </p:cNvSpPr>
          <p:nvPr>
            <p:ph type="sldNum" sz="quarter" idx="26"/>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2" name="Rectangle 11"/>
          <p:cNvSpPr>
            <a:spLocks noGrp="1"/>
          </p:cNvSpPr>
          <p:nvPr>
            <p:ph type="ftr" sz="quarter" idx="27"/>
          </p:nvPr>
        </p:nvSpPr>
        <p:spPr/>
        <p:txBody>
          <a:bodyPr/>
          <a:lstStyle/>
          <a:p>
            <a:endParaRPr kumimoji="0" lang="en-US" dirty="0"/>
          </a:p>
        </p:txBody>
      </p:sp>
    </p:spTree>
    <p:extLst>
      <p:ext uri="{BB962C8B-B14F-4D97-AF65-F5344CB8AC3E}">
        <p14:creationId xmlns:p14="http://schemas.microsoft.com/office/powerpoint/2010/main" val="87210910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x" preserve="1">
  <p:cSld name="4-Up Portrait with Large Caption">
    <p:spTree>
      <p:nvGrpSpPr>
        <p:cNvPr id="1" name=""/>
        <p:cNvGrpSpPr/>
        <p:nvPr/>
      </p:nvGrpSpPr>
      <p:grpSpPr>
        <a:xfrm>
          <a:off x="0" y="0"/>
          <a:ext cx="0" cy="0"/>
          <a:chOff x="0" y="0"/>
          <a:chExt cx="0" cy="0"/>
        </a:xfrm>
      </p:grpSpPr>
      <p:sp>
        <p:nvSpPr>
          <p:cNvPr id="26" name="Rectangle 7"/>
          <p:cNvSpPr>
            <a:spLocks noGrp="1"/>
          </p:cNvSpPr>
          <p:nvPr>
            <p:ph type="pic" sz="quarter" idx="14"/>
          </p:nvPr>
        </p:nvSpPr>
        <p:spPr>
          <a:xfrm>
            <a:off x="152401" y="1524002"/>
            <a:ext cx="2106985" cy="2809311"/>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0" name="Rectangle 7"/>
          <p:cNvSpPr>
            <a:spLocks noGrp="1"/>
          </p:cNvSpPr>
          <p:nvPr>
            <p:ph type="pic" sz="quarter" idx="31"/>
          </p:nvPr>
        </p:nvSpPr>
        <p:spPr>
          <a:xfrm>
            <a:off x="4546601" y="1524002"/>
            <a:ext cx="2106985" cy="2809311"/>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7" name="Rectangle 7"/>
          <p:cNvSpPr>
            <a:spLocks noGrp="1"/>
          </p:cNvSpPr>
          <p:nvPr>
            <p:ph type="pic" sz="quarter" idx="30"/>
          </p:nvPr>
        </p:nvSpPr>
        <p:spPr>
          <a:xfrm>
            <a:off x="2349061" y="1524002"/>
            <a:ext cx="2106985" cy="2809311"/>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9" name="Rectangle 7"/>
          <p:cNvSpPr>
            <a:spLocks noGrp="1"/>
          </p:cNvSpPr>
          <p:nvPr>
            <p:ph type="pic" sz="quarter" idx="32"/>
          </p:nvPr>
        </p:nvSpPr>
        <p:spPr>
          <a:xfrm>
            <a:off x="6740167" y="1524002"/>
            <a:ext cx="2106985" cy="2809311"/>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4" name="Rectangle 7"/>
          <p:cNvSpPr>
            <a:spLocks noGrp="1"/>
          </p:cNvSpPr>
          <p:nvPr>
            <p:ph type="body" sz="quarter" idx="29" hasCustomPrompt="1"/>
          </p:nvPr>
        </p:nvSpPr>
        <p:spPr>
          <a:xfrm>
            <a:off x="152400" y="4495800"/>
            <a:ext cx="8763000" cy="1905000"/>
          </a:xfrm>
        </p:spPr>
        <p:txBody>
          <a:bodyPr anchor="t" anchorCtr="0"/>
          <a:lstStyle>
            <a:lvl1pPr marL="0" marR="0" indent="0" algn="l" eaLnBrk="1" latinLnBrk="0" hangingPunct="1">
              <a:buFontTx/>
              <a:buNone/>
              <a:defRPr kumimoji="0" sz="2400" baseline="0"/>
            </a:lvl1pPr>
            <a:extLst/>
          </a:lstStyle>
          <a:p>
            <a:pPr lvl="0"/>
            <a:r>
              <a:rPr kumimoji="0" lang="en-US" dirty="0"/>
              <a:t>Click to add caption</a:t>
            </a:r>
          </a:p>
        </p:txBody>
      </p:sp>
      <p:sp>
        <p:nvSpPr>
          <p:cNvPr id="8" name="Rectangle 7"/>
          <p:cNvSpPr>
            <a:spLocks noGrp="1"/>
          </p:cNvSpPr>
          <p:nvPr>
            <p:ph type="dt" sz="half" idx="33"/>
          </p:nvPr>
        </p:nvSpPr>
        <p:spPr/>
        <p:txBody>
          <a:bodyPr/>
          <a:lstStyle/>
          <a:p>
            <a:fld id="{6ED2750B-AF03-4023-AE4E-E098009E038B}" type="datetime1">
              <a:rPr kumimoji="0" lang="en-US" altLang="zh-TW" sz="1200" smtClean="0">
                <a:solidFill>
                  <a:schemeClr val="tx2"/>
                </a:solidFill>
              </a:rPr>
              <a:t>4/7/2024</a:t>
            </a:fld>
            <a:endParaRPr kumimoji="0" lang="en-US" dirty="0"/>
          </a:p>
        </p:txBody>
      </p:sp>
      <p:sp>
        <p:nvSpPr>
          <p:cNvPr id="9" name="Rectangle 8"/>
          <p:cNvSpPr>
            <a:spLocks noGrp="1"/>
          </p:cNvSpPr>
          <p:nvPr>
            <p:ph type="sldNum" sz="quarter" idx="34"/>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0" name="Rectangle 9"/>
          <p:cNvSpPr>
            <a:spLocks noGrp="1"/>
          </p:cNvSpPr>
          <p:nvPr>
            <p:ph type="ftr" sz="quarter" idx="35"/>
          </p:nvPr>
        </p:nvSpPr>
        <p:spPr/>
        <p:txBody>
          <a:bodyPr/>
          <a:lstStyle/>
          <a:p>
            <a:endParaRPr kumimoji="0" lang="en-US" dirty="0"/>
          </a:p>
        </p:txBody>
      </p:sp>
    </p:spTree>
    <p:extLst>
      <p:ext uri="{BB962C8B-B14F-4D97-AF65-F5344CB8AC3E}">
        <p14:creationId xmlns:p14="http://schemas.microsoft.com/office/powerpoint/2010/main" val="83246496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4-Up: 1 Portrait with  3 Landscape">
    <p:spTree>
      <p:nvGrpSpPr>
        <p:cNvPr id="1" name=""/>
        <p:cNvGrpSpPr/>
        <p:nvPr/>
      </p:nvGrpSpPr>
      <p:grpSpPr>
        <a:xfrm>
          <a:off x="0" y="0"/>
          <a:ext cx="0" cy="0"/>
          <a:chOff x="0" y="0"/>
          <a:chExt cx="0" cy="0"/>
        </a:xfrm>
      </p:grpSpPr>
      <p:sp>
        <p:nvSpPr>
          <p:cNvPr id="26" name="Rectangle 7"/>
          <p:cNvSpPr>
            <a:spLocks noGrp="1"/>
          </p:cNvSpPr>
          <p:nvPr>
            <p:ph type="pic" sz="quarter" idx="14"/>
          </p:nvPr>
        </p:nvSpPr>
        <p:spPr>
          <a:xfrm>
            <a:off x="685800" y="257665"/>
            <a:ext cx="4617720" cy="6172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4" name="Rectangle 7"/>
          <p:cNvSpPr>
            <a:spLocks noGrp="1" noChangeAspect="1"/>
          </p:cNvSpPr>
          <p:nvPr>
            <p:ph type="pic" sz="quarter" idx="18"/>
          </p:nvPr>
        </p:nvSpPr>
        <p:spPr>
          <a:xfrm>
            <a:off x="5788849" y="257665"/>
            <a:ext cx="2438402" cy="1828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6" name="Rectangle 7"/>
          <p:cNvSpPr>
            <a:spLocks noGrp="1" noChangeAspect="1"/>
          </p:cNvSpPr>
          <p:nvPr>
            <p:ph type="pic" sz="quarter" idx="22"/>
          </p:nvPr>
        </p:nvSpPr>
        <p:spPr>
          <a:xfrm>
            <a:off x="5788849" y="2432657"/>
            <a:ext cx="2438402" cy="1828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14" name="Rectangle 7"/>
          <p:cNvSpPr>
            <a:spLocks noGrp="1" noChangeAspect="1"/>
          </p:cNvSpPr>
          <p:nvPr>
            <p:ph type="pic" sz="quarter" idx="23"/>
          </p:nvPr>
        </p:nvSpPr>
        <p:spPr>
          <a:xfrm>
            <a:off x="5788849" y="4607649"/>
            <a:ext cx="2438402" cy="1828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7" name="Rectangle 6"/>
          <p:cNvSpPr>
            <a:spLocks noGrp="1"/>
          </p:cNvSpPr>
          <p:nvPr>
            <p:ph type="dt" sz="half" idx="24"/>
          </p:nvPr>
        </p:nvSpPr>
        <p:spPr/>
        <p:txBody>
          <a:bodyPr/>
          <a:lstStyle/>
          <a:p>
            <a:fld id="{BF2844C3-346A-4A42-9A2C-4DD8D0DD5AAF}" type="datetime1">
              <a:rPr kumimoji="0" lang="en-US" altLang="zh-TW" sz="1200" smtClean="0">
                <a:solidFill>
                  <a:schemeClr val="tx2"/>
                </a:solidFill>
              </a:rPr>
              <a:t>4/7/2024</a:t>
            </a:fld>
            <a:endParaRPr kumimoji="0" lang="en-US" dirty="0"/>
          </a:p>
        </p:txBody>
      </p:sp>
      <p:sp>
        <p:nvSpPr>
          <p:cNvPr id="8" name="Rectangle 7"/>
          <p:cNvSpPr>
            <a:spLocks noGrp="1"/>
          </p:cNvSpPr>
          <p:nvPr>
            <p:ph type="sldNum" sz="quarter" idx="25"/>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9" name="Rectangle 8"/>
          <p:cNvSpPr>
            <a:spLocks noGrp="1"/>
          </p:cNvSpPr>
          <p:nvPr>
            <p:ph type="ftr" sz="quarter" idx="26"/>
          </p:nvPr>
        </p:nvSpPr>
        <p:spPr/>
        <p:txBody>
          <a:bodyPr/>
          <a:lstStyle/>
          <a:p>
            <a:endParaRPr kumimoji="0" lang="en-US" dirty="0"/>
          </a:p>
        </p:txBody>
      </p:sp>
    </p:spTree>
    <p:extLst>
      <p:ext uri="{BB962C8B-B14F-4D97-AF65-F5344CB8AC3E}">
        <p14:creationId xmlns:p14="http://schemas.microsoft.com/office/powerpoint/2010/main" val="348461682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x" preserve="1">
  <p:cSld name="5-up: 3 Landscape with 2 Portrait">
    <p:spTree>
      <p:nvGrpSpPr>
        <p:cNvPr id="1" name=""/>
        <p:cNvGrpSpPr/>
        <p:nvPr/>
      </p:nvGrpSpPr>
      <p:grpSpPr>
        <a:xfrm>
          <a:off x="0" y="0"/>
          <a:ext cx="0" cy="0"/>
          <a:chOff x="0" y="0"/>
          <a:chExt cx="0" cy="0"/>
        </a:xfrm>
      </p:grpSpPr>
      <p:sp>
        <p:nvSpPr>
          <p:cNvPr id="9" name="Rectangle 7"/>
          <p:cNvSpPr>
            <a:spLocks noGrp="1"/>
          </p:cNvSpPr>
          <p:nvPr>
            <p:ph type="pic" sz="quarter" idx="14"/>
          </p:nvPr>
        </p:nvSpPr>
        <p:spPr>
          <a:xfrm>
            <a:off x="609600" y="3429000"/>
            <a:ext cx="207015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7" name="Rectangle 7"/>
          <p:cNvSpPr>
            <a:spLocks noGrp="1"/>
          </p:cNvSpPr>
          <p:nvPr>
            <p:ph type="pic" sz="quarter" idx="17"/>
          </p:nvPr>
        </p:nvSpPr>
        <p:spPr>
          <a:xfrm>
            <a:off x="3033848" y="228600"/>
            <a:ext cx="5562600" cy="417195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1" name="Rectangle 7"/>
          <p:cNvSpPr>
            <a:spLocks noGrp="1"/>
          </p:cNvSpPr>
          <p:nvPr>
            <p:ph type="pic" sz="quarter" idx="26"/>
          </p:nvPr>
        </p:nvSpPr>
        <p:spPr>
          <a:xfrm>
            <a:off x="609600" y="228600"/>
            <a:ext cx="207015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6" name="Rectangle 7"/>
          <p:cNvSpPr>
            <a:spLocks noGrp="1" noChangeAspect="1"/>
          </p:cNvSpPr>
          <p:nvPr>
            <p:ph type="pic" sz="quarter" idx="27"/>
          </p:nvPr>
        </p:nvSpPr>
        <p:spPr>
          <a:xfrm>
            <a:off x="5943601" y="4495800"/>
            <a:ext cx="2666999" cy="1874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3" name="Rectangle 7"/>
          <p:cNvSpPr>
            <a:spLocks noGrp="1" noChangeAspect="1"/>
          </p:cNvSpPr>
          <p:nvPr>
            <p:ph type="pic" sz="quarter" idx="28"/>
          </p:nvPr>
        </p:nvSpPr>
        <p:spPr>
          <a:xfrm>
            <a:off x="3033849" y="4495800"/>
            <a:ext cx="2757352" cy="1874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7" name="Rectangle 6"/>
          <p:cNvSpPr>
            <a:spLocks noGrp="1"/>
          </p:cNvSpPr>
          <p:nvPr>
            <p:ph type="dt" sz="half" idx="29"/>
          </p:nvPr>
        </p:nvSpPr>
        <p:spPr/>
        <p:txBody>
          <a:bodyPr/>
          <a:lstStyle/>
          <a:p>
            <a:fld id="{3203F31D-63DE-4FCC-9083-2400A7BAA42A}" type="datetime1">
              <a:rPr kumimoji="0" lang="en-US" altLang="zh-TW" sz="1200" smtClean="0">
                <a:solidFill>
                  <a:schemeClr val="tx2"/>
                </a:solidFill>
              </a:rPr>
              <a:t>4/7/2024</a:t>
            </a:fld>
            <a:endParaRPr kumimoji="0" lang="en-US" dirty="0"/>
          </a:p>
        </p:txBody>
      </p:sp>
      <p:sp>
        <p:nvSpPr>
          <p:cNvPr id="8" name="Rectangle 7"/>
          <p:cNvSpPr>
            <a:spLocks noGrp="1"/>
          </p:cNvSpPr>
          <p:nvPr>
            <p:ph type="sldNum" sz="quarter" idx="30"/>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0" name="Rectangle 9"/>
          <p:cNvSpPr>
            <a:spLocks noGrp="1"/>
          </p:cNvSpPr>
          <p:nvPr>
            <p:ph type="ftr" sz="quarter" idx="31"/>
          </p:nvPr>
        </p:nvSpPr>
        <p:spPr/>
        <p:txBody>
          <a:bodyPr/>
          <a:lstStyle/>
          <a:p>
            <a:endParaRPr kumimoji="0" lang="en-US" dirty="0"/>
          </a:p>
        </p:txBody>
      </p:sp>
    </p:spTree>
    <p:extLst>
      <p:ext uri="{BB962C8B-B14F-4D97-AF65-F5344CB8AC3E}">
        <p14:creationId xmlns:p14="http://schemas.microsoft.com/office/powerpoint/2010/main" val="277721873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x" preserve="1">
  <p:cSld name="5-Up: 3 Portrait with 2 Landscape">
    <p:spTree>
      <p:nvGrpSpPr>
        <p:cNvPr id="1" name=""/>
        <p:cNvGrpSpPr/>
        <p:nvPr/>
      </p:nvGrpSpPr>
      <p:grpSpPr>
        <a:xfrm>
          <a:off x="0" y="0"/>
          <a:ext cx="0" cy="0"/>
          <a:chOff x="0" y="0"/>
          <a:chExt cx="0" cy="0"/>
        </a:xfrm>
      </p:grpSpPr>
      <p:sp>
        <p:nvSpPr>
          <p:cNvPr id="17" name="Rectangle 7"/>
          <p:cNvSpPr>
            <a:spLocks noGrp="1"/>
          </p:cNvSpPr>
          <p:nvPr>
            <p:ph type="pic" sz="quarter" idx="26"/>
          </p:nvPr>
        </p:nvSpPr>
        <p:spPr>
          <a:xfrm>
            <a:off x="512134" y="3124200"/>
            <a:ext cx="2606040" cy="32766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3" name="Rectangle 7"/>
          <p:cNvSpPr>
            <a:spLocks noGrp="1"/>
          </p:cNvSpPr>
          <p:nvPr>
            <p:ph type="pic" sz="quarter" idx="29"/>
          </p:nvPr>
        </p:nvSpPr>
        <p:spPr>
          <a:xfrm>
            <a:off x="512134" y="228600"/>
            <a:ext cx="39624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0" name="Rectangle 7"/>
          <p:cNvSpPr>
            <a:spLocks noGrp="1"/>
          </p:cNvSpPr>
          <p:nvPr>
            <p:ph type="pic" sz="quarter" idx="30"/>
          </p:nvPr>
        </p:nvSpPr>
        <p:spPr>
          <a:xfrm>
            <a:off x="4718374" y="228600"/>
            <a:ext cx="39624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2" name="Rectangle 7"/>
          <p:cNvSpPr>
            <a:spLocks noGrp="1"/>
          </p:cNvSpPr>
          <p:nvPr>
            <p:ph type="pic" sz="quarter" idx="27"/>
          </p:nvPr>
        </p:nvSpPr>
        <p:spPr>
          <a:xfrm>
            <a:off x="3293434" y="3124200"/>
            <a:ext cx="2606040" cy="32766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1" name="Rectangle 7"/>
          <p:cNvSpPr>
            <a:spLocks noGrp="1"/>
          </p:cNvSpPr>
          <p:nvPr>
            <p:ph type="pic" sz="quarter" idx="28"/>
          </p:nvPr>
        </p:nvSpPr>
        <p:spPr>
          <a:xfrm>
            <a:off x="6074734" y="3124200"/>
            <a:ext cx="2606040" cy="32766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7" name="Rectangle 6"/>
          <p:cNvSpPr>
            <a:spLocks noGrp="1"/>
          </p:cNvSpPr>
          <p:nvPr>
            <p:ph type="dt" sz="half" idx="31"/>
          </p:nvPr>
        </p:nvSpPr>
        <p:spPr/>
        <p:txBody>
          <a:bodyPr/>
          <a:lstStyle/>
          <a:p>
            <a:fld id="{54C7C5C8-C457-4484-84A0-DB71673BC201}" type="datetime1">
              <a:rPr kumimoji="0" lang="en-US" altLang="zh-TW" sz="1200" smtClean="0">
                <a:solidFill>
                  <a:schemeClr val="tx2"/>
                </a:solidFill>
              </a:rPr>
              <a:t>4/7/2024</a:t>
            </a:fld>
            <a:endParaRPr kumimoji="0" lang="en-US" dirty="0"/>
          </a:p>
        </p:txBody>
      </p:sp>
      <p:sp>
        <p:nvSpPr>
          <p:cNvPr id="8" name="Rectangle 7"/>
          <p:cNvSpPr>
            <a:spLocks noGrp="1"/>
          </p:cNvSpPr>
          <p:nvPr>
            <p:ph type="sldNum" sz="quarter" idx="32"/>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9" name="Rectangle 8"/>
          <p:cNvSpPr>
            <a:spLocks noGrp="1"/>
          </p:cNvSpPr>
          <p:nvPr>
            <p:ph type="ftr" sz="quarter" idx="33"/>
          </p:nvPr>
        </p:nvSpPr>
        <p:spPr/>
        <p:txBody>
          <a:bodyPr/>
          <a:lstStyle/>
          <a:p>
            <a:endParaRPr kumimoji="0" lang="en-US" dirty="0"/>
          </a:p>
        </p:txBody>
      </p:sp>
    </p:spTree>
    <p:extLst>
      <p:ext uri="{BB962C8B-B14F-4D97-AF65-F5344CB8AC3E}">
        <p14:creationId xmlns:p14="http://schemas.microsoft.com/office/powerpoint/2010/main" val="37173230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quare with Caption">
    <p:spTree>
      <p:nvGrpSpPr>
        <p:cNvPr id="1" name=""/>
        <p:cNvGrpSpPr/>
        <p:nvPr/>
      </p:nvGrpSpPr>
      <p:grpSpPr>
        <a:xfrm>
          <a:off x="0" y="0"/>
          <a:ext cx="0" cy="0"/>
          <a:chOff x="0" y="0"/>
          <a:chExt cx="0" cy="0"/>
        </a:xfrm>
      </p:grpSpPr>
      <p:sp>
        <p:nvSpPr>
          <p:cNvPr id="4" name="W¥ل云玗İαЂôÁûÂÚ丫:Pïçtúrê Plå¢éhõlðér 表¥鷗字㌍ 表_W 3"/>
          <p:cNvSpPr>
            <a:spLocks noGrp="1" noChangeAspect="1"/>
          </p:cNvSpPr>
          <p:nvPr>
            <p:ph type="pic" sz="quarter" idx="10"/>
          </p:nvPr>
        </p:nvSpPr>
        <p:spPr>
          <a:xfrm>
            <a:off x="3050274" y="1600200"/>
            <a:ext cx="3198127" cy="32004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7" name="W¥ل云玗İαЂÕØÚáÛ丫:Téxt Plàçèhòlðêr 表¥鷗字㌍_W 6"/>
          <p:cNvSpPr>
            <a:spLocks noGrp="1"/>
          </p:cNvSpPr>
          <p:nvPr>
            <p:ph type="body" sz="quarter" idx="15" hasCustomPrompt="1"/>
          </p:nvPr>
        </p:nvSpPr>
        <p:spPr>
          <a:xfrm>
            <a:off x="3048000" y="4876800"/>
            <a:ext cx="3200400" cy="1295400"/>
          </a:xfrm>
        </p:spPr>
        <p:txBody>
          <a:bodyPr tIns="91440" rIns="9144" bIns="91440" anchor="t"/>
          <a:lstStyle>
            <a:lvl1pPr marL="0" marR="0" indent="0" algn="l" eaLnBrk="1" latinLnBrk="0" hangingPunct="1">
              <a:buFontTx/>
              <a:buNone/>
              <a:defRPr kumimoji="0" sz="1800" i="0"/>
            </a:lvl1pPr>
            <a:extLst/>
          </a:lstStyle>
          <a:p>
            <a:pPr lvl="0"/>
            <a:r>
              <a:rPr kumimoji="0" lang="en-US" dirty="0"/>
              <a:t>Click to add caption</a:t>
            </a:r>
          </a:p>
        </p:txBody>
      </p:sp>
      <p:sp>
        <p:nvSpPr>
          <p:cNvPr id="5" name="Rectangle 4"/>
          <p:cNvSpPr>
            <a:spLocks noGrp="1"/>
          </p:cNvSpPr>
          <p:nvPr>
            <p:ph type="dt" sz="half" idx="16"/>
          </p:nvPr>
        </p:nvSpPr>
        <p:spPr/>
        <p:txBody>
          <a:bodyPr/>
          <a:lstStyle/>
          <a:p>
            <a:fld id="{096AEC55-2206-4E80-9FFC-52E4CA353C23}" type="datetime1">
              <a:rPr kumimoji="0" lang="en-US" altLang="zh-TW" sz="1200" smtClean="0">
                <a:solidFill>
                  <a:schemeClr val="tx2"/>
                </a:solidFill>
              </a:rPr>
              <a:t>4/7/2024</a:t>
            </a:fld>
            <a:endParaRPr kumimoji="0" lang="en-US" dirty="0"/>
          </a:p>
        </p:txBody>
      </p:sp>
      <p:sp>
        <p:nvSpPr>
          <p:cNvPr id="6" name="Rectangle 5"/>
          <p:cNvSpPr>
            <a:spLocks noGrp="1"/>
          </p:cNvSpPr>
          <p:nvPr>
            <p:ph type="sldNum" sz="quarter" idx="17"/>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8"/>
          </p:nvPr>
        </p:nvSpPr>
        <p:spPr/>
        <p:txBody>
          <a:bodyPr/>
          <a:lstStyle/>
          <a:p>
            <a:endParaRPr kumimoji="0" lang="en-US" dirty="0"/>
          </a:p>
        </p:txBody>
      </p:sp>
    </p:spTree>
    <p:extLst>
      <p:ext uri="{BB962C8B-B14F-4D97-AF65-F5344CB8AC3E}">
        <p14:creationId xmlns:p14="http://schemas.microsoft.com/office/powerpoint/2010/main" val="107846666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14BD4BF-E354-3EF6-8357-63FD7A03B492}"/>
              </a:ext>
            </a:extLst>
          </p:cNvPr>
          <p:cNvSpPr>
            <a:spLocks noGrp="1"/>
          </p:cNvSpPr>
          <p:nvPr>
            <p:ph type="title"/>
          </p:nvPr>
        </p:nvSpPr>
        <p:spPr>
          <a:xfrm>
            <a:off x="623888" y="1709739"/>
            <a:ext cx="78867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DE124229-55C5-8935-7054-F62958BA2D1E}"/>
              </a:ext>
            </a:extLst>
          </p:cNvPr>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FA9CF5A2-D08B-A065-1D60-3C8C7D4808E7}"/>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5" name="頁尾版面配置區 4">
            <a:extLst>
              <a:ext uri="{FF2B5EF4-FFF2-40B4-BE49-F238E27FC236}">
                <a16:creationId xmlns:a16="http://schemas.microsoft.com/office/drawing/2014/main" id="{140A058A-9907-06BB-CB90-8CFFFCDF155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8A65909-6D5F-0D1D-3087-CCDC975CFE6E}"/>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79491145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2-Up Square with Caption">
    <p:spTree>
      <p:nvGrpSpPr>
        <p:cNvPr id="1" name=""/>
        <p:cNvGrpSpPr/>
        <p:nvPr/>
      </p:nvGrpSpPr>
      <p:grpSpPr>
        <a:xfrm>
          <a:off x="0" y="0"/>
          <a:ext cx="0" cy="0"/>
          <a:chOff x="0" y="0"/>
          <a:chExt cx="0" cy="0"/>
        </a:xfrm>
      </p:grpSpPr>
      <p:sp>
        <p:nvSpPr>
          <p:cNvPr id="4" name="W¥ل云玗İαЂôÁûÂÚ丫:Pïçtúrê Plå¢éhõlðér 表¥鷗字㌍ 表_W 3"/>
          <p:cNvSpPr>
            <a:spLocks noGrp="1" noChangeAspect="1"/>
          </p:cNvSpPr>
          <p:nvPr>
            <p:ph type="pic" sz="quarter" idx="10"/>
          </p:nvPr>
        </p:nvSpPr>
        <p:spPr>
          <a:xfrm>
            <a:off x="4955274" y="1371600"/>
            <a:ext cx="3198127" cy="32004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6" name="W¥ل云玗İαЂôÁûÂÚ丫:Pïçtúrê Plå¢éhõlðér 表¥鷗字㌍ 表_W 5"/>
          <p:cNvSpPr>
            <a:spLocks noGrp="1" noChangeAspect="1"/>
          </p:cNvSpPr>
          <p:nvPr>
            <p:ph type="pic" sz="quarter" idx="14"/>
          </p:nvPr>
        </p:nvSpPr>
        <p:spPr>
          <a:xfrm>
            <a:off x="1143001" y="1371600"/>
            <a:ext cx="3198127" cy="32004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7" name="W¥ل云玗İαЂÕØÚáÛ丫:Téxt Plàçèhòlðêr 表¥鷗字㌍_W 6"/>
          <p:cNvSpPr>
            <a:spLocks noGrp="1"/>
          </p:cNvSpPr>
          <p:nvPr>
            <p:ph type="body" sz="quarter" idx="15" hasCustomPrompt="1"/>
          </p:nvPr>
        </p:nvSpPr>
        <p:spPr>
          <a:xfrm>
            <a:off x="4953000" y="4648200"/>
            <a:ext cx="3200400" cy="1295400"/>
          </a:xfrm>
        </p:spPr>
        <p:txBody>
          <a:bodyPr tIns="91440" rIns="9144" bIns="91440" anchor="t"/>
          <a:lstStyle>
            <a:lvl1pPr marL="0" marR="0" indent="0" algn="l" eaLnBrk="1" latinLnBrk="0" hangingPunct="1">
              <a:buFontTx/>
              <a:buNone/>
              <a:defRPr kumimoji="0" sz="1800" i="0"/>
            </a:lvl1pPr>
            <a:extLst/>
          </a:lstStyle>
          <a:p>
            <a:pPr lvl="0"/>
            <a:r>
              <a:rPr kumimoji="0" lang="en-US" dirty="0"/>
              <a:t>Click to add caption</a:t>
            </a:r>
          </a:p>
        </p:txBody>
      </p:sp>
      <p:sp>
        <p:nvSpPr>
          <p:cNvPr id="8" name="W¥ل云玗İαЂÕØÚáÛ丫:Téxt Plàçèhòlðêr 表¥鷗字㌍_W 7"/>
          <p:cNvSpPr>
            <a:spLocks noGrp="1"/>
          </p:cNvSpPr>
          <p:nvPr>
            <p:ph type="body" sz="quarter" idx="16" hasCustomPrompt="1"/>
          </p:nvPr>
        </p:nvSpPr>
        <p:spPr>
          <a:xfrm>
            <a:off x="1143000" y="4648200"/>
            <a:ext cx="3200400" cy="1295400"/>
          </a:xfrm>
        </p:spPr>
        <p:txBody>
          <a:bodyPr tIns="91440" rIns="9144" bIns="91440" anchor="t"/>
          <a:lstStyle>
            <a:lvl1pPr marL="0" marR="0" indent="0" algn="l" eaLnBrk="1" latinLnBrk="0" hangingPunct="1">
              <a:buFontTx/>
              <a:buNone/>
              <a:defRPr kumimoji="0" sz="1800" i="0"/>
            </a:lvl1pPr>
            <a:extLst/>
          </a:lstStyle>
          <a:p>
            <a:pPr lvl="0"/>
            <a:r>
              <a:rPr kumimoji="0" lang="en-US" dirty="0"/>
              <a:t>Click to add caption</a:t>
            </a:r>
          </a:p>
        </p:txBody>
      </p:sp>
      <p:sp>
        <p:nvSpPr>
          <p:cNvPr id="9" name="Rectangle 8"/>
          <p:cNvSpPr>
            <a:spLocks noGrp="1"/>
          </p:cNvSpPr>
          <p:nvPr>
            <p:ph type="dt" sz="half" idx="17"/>
          </p:nvPr>
        </p:nvSpPr>
        <p:spPr/>
        <p:txBody>
          <a:bodyPr/>
          <a:lstStyle/>
          <a:p>
            <a:fld id="{175EEDB7-66BA-470C-85A7-6413B284748E}" type="datetime1">
              <a:rPr kumimoji="0" lang="en-US" altLang="zh-TW" sz="1200" smtClean="0">
                <a:solidFill>
                  <a:schemeClr val="tx2"/>
                </a:solidFill>
              </a:rPr>
              <a:t>4/7/2024</a:t>
            </a:fld>
            <a:endParaRPr kumimoji="0" lang="en-US" dirty="0"/>
          </a:p>
        </p:txBody>
      </p:sp>
      <p:sp>
        <p:nvSpPr>
          <p:cNvPr id="10" name="Rectangle 9"/>
          <p:cNvSpPr>
            <a:spLocks noGrp="1"/>
          </p:cNvSpPr>
          <p:nvPr>
            <p:ph type="sldNum" sz="quarter" idx="18"/>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1" name="Rectangle 10"/>
          <p:cNvSpPr>
            <a:spLocks noGrp="1"/>
          </p:cNvSpPr>
          <p:nvPr>
            <p:ph type="ftr" sz="quarter" idx="19"/>
          </p:nvPr>
        </p:nvSpPr>
        <p:spPr/>
        <p:txBody>
          <a:bodyPr/>
          <a:lstStyle/>
          <a:p>
            <a:endParaRPr kumimoji="0" lang="en-US" dirty="0"/>
          </a:p>
        </p:txBody>
      </p:sp>
    </p:spTree>
    <p:extLst>
      <p:ext uri="{BB962C8B-B14F-4D97-AF65-F5344CB8AC3E}">
        <p14:creationId xmlns:p14="http://schemas.microsoft.com/office/powerpoint/2010/main" val="214555481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Panorama">
    <p:spTree>
      <p:nvGrpSpPr>
        <p:cNvPr id="1" name=""/>
        <p:cNvGrpSpPr/>
        <p:nvPr/>
      </p:nvGrpSpPr>
      <p:grpSpPr>
        <a:xfrm>
          <a:off x="0" y="0"/>
          <a:ext cx="0" cy="0"/>
          <a:chOff x="0" y="0"/>
          <a:chExt cx="0" cy="0"/>
        </a:xfrm>
      </p:grpSpPr>
      <p:sp>
        <p:nvSpPr>
          <p:cNvPr id="3" name="W¥ل云玗İαЂôÁûÂÚ丫:Pïçtúrê Plå¢éhõlðér 表¥鷗字㌍ 表_W 2"/>
          <p:cNvSpPr>
            <a:spLocks noGrp="1"/>
          </p:cNvSpPr>
          <p:nvPr>
            <p:ph type="pic" sz="quarter" idx="30"/>
          </p:nvPr>
        </p:nvSpPr>
        <p:spPr>
          <a:xfrm>
            <a:off x="457200" y="2057400"/>
            <a:ext cx="82296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4" name="W¥ل云玗İαЂÕØÚáÛ丫:Téxt Plàçèhòlðêr 表¥鷗字㌍_W 3"/>
          <p:cNvSpPr>
            <a:spLocks noGrp="1"/>
          </p:cNvSpPr>
          <p:nvPr>
            <p:ph type="body" sz="quarter" idx="12" hasCustomPrompt="1"/>
          </p:nvPr>
        </p:nvSpPr>
        <p:spPr>
          <a:xfrm>
            <a:off x="457200" y="4876800"/>
            <a:ext cx="8229600" cy="1447800"/>
          </a:xfrm>
        </p:spPr>
        <p:txBody>
          <a:bodyPr tIns="91440" rIns="9144" bIns="91440" anchor="t"/>
          <a:lstStyle>
            <a:lvl1pPr marL="0" marR="0" indent="0" algn="l" eaLnBrk="1" latinLnBrk="0" hangingPunct="1">
              <a:buFontTx/>
              <a:buNone/>
              <a:defRPr kumimoji="0" sz="1800" i="0"/>
            </a:lvl1pPr>
            <a:extLst/>
          </a:lstStyle>
          <a:p>
            <a:pPr lvl="0"/>
            <a:r>
              <a:rPr kumimoji="0" lang="en-US" dirty="0"/>
              <a:t>Click to add caption</a:t>
            </a:r>
          </a:p>
        </p:txBody>
      </p:sp>
      <p:sp>
        <p:nvSpPr>
          <p:cNvPr id="5" name="Rectangle 4"/>
          <p:cNvSpPr>
            <a:spLocks noGrp="1"/>
          </p:cNvSpPr>
          <p:nvPr>
            <p:ph type="dt" sz="half" idx="31"/>
          </p:nvPr>
        </p:nvSpPr>
        <p:spPr/>
        <p:txBody>
          <a:bodyPr/>
          <a:lstStyle/>
          <a:p>
            <a:fld id="{9B8D2F65-7C4B-4D6D-AFD4-7FC0F0FB7D6C}" type="datetime1">
              <a:rPr kumimoji="0" lang="en-US" altLang="zh-TW" sz="1200" smtClean="0">
                <a:solidFill>
                  <a:schemeClr val="tx2"/>
                </a:solidFill>
              </a:rPr>
              <a:t>4/7/2024</a:t>
            </a:fld>
            <a:endParaRPr kumimoji="0" lang="en-US" dirty="0"/>
          </a:p>
        </p:txBody>
      </p:sp>
      <p:sp>
        <p:nvSpPr>
          <p:cNvPr id="6" name="Rectangle 5"/>
          <p:cNvSpPr>
            <a:spLocks noGrp="1"/>
          </p:cNvSpPr>
          <p:nvPr>
            <p:ph type="sldNum" sz="quarter" idx="32"/>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7" name="Rectangle 6"/>
          <p:cNvSpPr>
            <a:spLocks noGrp="1"/>
          </p:cNvSpPr>
          <p:nvPr>
            <p:ph type="ftr" sz="quarter" idx="33"/>
          </p:nvPr>
        </p:nvSpPr>
        <p:spPr/>
        <p:txBody>
          <a:bodyPr/>
          <a:lstStyle/>
          <a:p>
            <a:endParaRPr kumimoji="0" lang="en-US" dirty="0"/>
          </a:p>
        </p:txBody>
      </p:sp>
    </p:spTree>
    <p:extLst>
      <p:ext uri="{BB962C8B-B14F-4D97-AF65-F5344CB8AC3E}">
        <p14:creationId xmlns:p14="http://schemas.microsoft.com/office/powerpoint/2010/main" val="73634440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13" name="Rectangle 13"/>
          <p:cNvSpPr>
            <a:spLocks noGrp="1"/>
          </p:cNvSpPr>
          <p:nvPr>
            <p:ph type="title"/>
          </p:nvPr>
        </p:nvSpPr>
        <p:spPr/>
        <p:txBody>
          <a:bodyPr anchor="ctr"/>
          <a:lstStyle/>
          <a:p>
            <a:pPr eaLnBrk="1" latinLnBrk="0" hangingPunct="1"/>
            <a:r>
              <a:rPr lang="zh-TW" altLang="en-US"/>
              <a:t>按一下以編輯母片標題樣式</a:t>
            </a:r>
            <a:endParaRPr/>
          </a:p>
        </p:txBody>
      </p:sp>
      <p:sp>
        <p:nvSpPr>
          <p:cNvPr id="14" name="Rectangle 6"/>
          <p:cNvSpPr>
            <a:spLocks noGrp="1"/>
          </p:cNvSpPr>
          <p:nvPr>
            <p:ph idx="1"/>
          </p:nvPr>
        </p:nvSpPr>
        <p:spPr/>
        <p:txBody>
          <a:body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a:p>
        </p:txBody>
      </p:sp>
      <p:sp>
        <p:nvSpPr>
          <p:cNvPr id="2" name="Rectangle 7"/>
          <p:cNvSpPr>
            <a:spLocks noGrp="1"/>
          </p:cNvSpPr>
          <p:nvPr>
            <p:ph type="dt" sz="half" idx="10"/>
          </p:nvPr>
        </p:nvSpPr>
        <p:spPr/>
        <p:txBody>
          <a:bodyPr/>
          <a:lstStyle/>
          <a:p>
            <a:fld id="{40B5BDA6-E047-4318-94BB-F4D08EB7A25B}" type="datetime1">
              <a:rPr kumimoji="0" lang="en-US" altLang="zh-TW" smtClean="0"/>
              <a:t>4/7/2024</a:t>
            </a:fld>
            <a:endParaRPr kumimoji="0" lang="en-US" dirty="0"/>
          </a:p>
        </p:txBody>
      </p:sp>
      <p:sp>
        <p:nvSpPr>
          <p:cNvPr id="27" name="Rectangle 19"/>
          <p:cNvSpPr>
            <a:spLocks noGrp="1"/>
          </p:cNvSpPr>
          <p:nvPr>
            <p:ph type="ftr" sz="quarter" idx="11"/>
          </p:nvPr>
        </p:nvSpPr>
        <p:spPr/>
        <p:txBody>
          <a:bodyPr/>
          <a:lstStyle/>
          <a:p>
            <a:endParaRPr kumimoji="0" lang="en-US" dirty="0"/>
          </a:p>
        </p:txBody>
      </p:sp>
      <p:sp>
        <p:nvSpPr>
          <p:cNvPr id="24" name="Rectangle 26"/>
          <p:cNvSpPr>
            <a:spLocks noGrp="1"/>
          </p:cNvSpPr>
          <p:nvPr>
            <p:ph type="sldNum" sz="quarter" idx="12"/>
          </p:nvPr>
        </p:nvSpPr>
        <p:spPr/>
        <p:txBody>
          <a:bodyPr/>
          <a:lstStyle/>
          <a:p>
            <a:fld id="{963B0023-0CED-47F7-85AE-654F0B232C29}" type="slidenum">
              <a:rPr kumimoji="0" lang="en-US" smtClean="0"/>
              <a:pPr/>
              <a:t>‹#›</a:t>
            </a:fld>
            <a:endParaRPr kumimoji="0" lang="en-US" dirty="0"/>
          </a:p>
        </p:txBody>
      </p:sp>
    </p:spTree>
    <p:extLst>
      <p:ext uri="{BB962C8B-B14F-4D97-AF65-F5344CB8AC3E}">
        <p14:creationId xmlns:p14="http://schemas.microsoft.com/office/powerpoint/2010/main" val="340211791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8976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0FD6971-4A24-5CD5-1108-0F71281F9988}"/>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5DD1514-22A0-EFC2-FE53-5176C30075EF}"/>
              </a:ext>
            </a:extLst>
          </p:cNvPr>
          <p:cNvSpPr>
            <a:spLocks noGrp="1"/>
          </p:cNvSpPr>
          <p:nvPr>
            <p:ph sz="half" idx="1"/>
          </p:nvPr>
        </p:nvSpPr>
        <p:spPr>
          <a:xfrm>
            <a:off x="628650" y="1825625"/>
            <a:ext cx="38862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8FB8D667-4594-A95C-CC90-DB6E57B45719}"/>
              </a:ext>
            </a:extLst>
          </p:cNvPr>
          <p:cNvSpPr>
            <a:spLocks noGrp="1"/>
          </p:cNvSpPr>
          <p:nvPr>
            <p:ph sz="half" idx="2"/>
          </p:nvPr>
        </p:nvSpPr>
        <p:spPr>
          <a:xfrm>
            <a:off x="4629150" y="1825625"/>
            <a:ext cx="38862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FDCC4244-CCFB-4161-E81D-E8072CAD8C1D}"/>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6" name="頁尾版面配置區 5">
            <a:extLst>
              <a:ext uri="{FF2B5EF4-FFF2-40B4-BE49-F238E27FC236}">
                <a16:creationId xmlns:a16="http://schemas.microsoft.com/office/drawing/2014/main" id="{0AD930A3-AA95-C466-9A43-550A950961A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A78DDAF8-BEB1-D71C-F428-4A46B6BDAA93}"/>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057178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BD6F1CC-347B-6FF6-DD8B-3D7F6A80F338}"/>
              </a:ext>
            </a:extLst>
          </p:cNvPr>
          <p:cNvSpPr>
            <a:spLocks noGrp="1"/>
          </p:cNvSpPr>
          <p:nvPr>
            <p:ph type="title"/>
          </p:nvPr>
        </p:nvSpPr>
        <p:spPr>
          <a:xfrm>
            <a:off x="629841" y="365126"/>
            <a:ext cx="78867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01460F6C-C84B-85DD-1A95-219FD8E8EBE6}"/>
              </a:ext>
            </a:extLst>
          </p:cNvPr>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F8A4E030-A18B-81A1-2E9A-AF891F3777E8}"/>
              </a:ext>
            </a:extLst>
          </p:cNvPr>
          <p:cNvSpPr>
            <a:spLocks noGrp="1"/>
          </p:cNvSpPr>
          <p:nvPr>
            <p:ph sz="half" idx="2"/>
          </p:nvPr>
        </p:nvSpPr>
        <p:spPr>
          <a:xfrm>
            <a:off x="629842" y="2505075"/>
            <a:ext cx="3868340"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B269988D-FEF6-19EE-8F50-023F4A15031B}"/>
              </a:ext>
            </a:extLst>
          </p:cNvPr>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1E04734F-1CC3-4BD3-6D90-BDA7397AA3D8}"/>
              </a:ext>
            </a:extLst>
          </p:cNvPr>
          <p:cNvSpPr>
            <a:spLocks noGrp="1"/>
          </p:cNvSpPr>
          <p:nvPr>
            <p:ph sz="quarter" idx="4"/>
          </p:nvPr>
        </p:nvSpPr>
        <p:spPr>
          <a:xfrm>
            <a:off x="4629150" y="2505075"/>
            <a:ext cx="3887391"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C58C00C9-F714-94B4-1907-2FDB4F118BC1}"/>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8" name="頁尾版面配置區 7">
            <a:extLst>
              <a:ext uri="{FF2B5EF4-FFF2-40B4-BE49-F238E27FC236}">
                <a16:creationId xmlns:a16="http://schemas.microsoft.com/office/drawing/2014/main" id="{4D511C77-F200-A69A-CD77-08EB21347B32}"/>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26BDBF2D-5F0B-5E91-10AF-69ADCCDED015}"/>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978068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2A98573-193A-2D7A-41B8-32AEC5FBD4F1}"/>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64C49ED7-06A2-A6DA-EF12-155B3FD2247A}"/>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4" name="頁尾版面配置區 3">
            <a:extLst>
              <a:ext uri="{FF2B5EF4-FFF2-40B4-BE49-F238E27FC236}">
                <a16:creationId xmlns:a16="http://schemas.microsoft.com/office/drawing/2014/main" id="{51985605-F0C9-1849-BD5F-A4DB13BDBDF1}"/>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E7758FCE-B2B7-D6BF-1589-1C156C636293}"/>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4050104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DCF06B73-E0EF-AD67-AF76-C2136FE1A36C}"/>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3" name="頁尾版面配置區 2">
            <a:extLst>
              <a:ext uri="{FF2B5EF4-FFF2-40B4-BE49-F238E27FC236}">
                <a16:creationId xmlns:a16="http://schemas.microsoft.com/office/drawing/2014/main" id="{BA790ED1-B815-CC2B-727C-99E1B6655330}"/>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E628FCE7-B8C7-E072-3C0B-80B839EA70C8}"/>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789636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25A320C-B9D3-585C-3961-6FF7FF459AEB}"/>
              </a:ext>
            </a:extLst>
          </p:cNvPr>
          <p:cNvSpPr>
            <a:spLocks noGrp="1"/>
          </p:cNvSpPr>
          <p:nvPr>
            <p:ph type="title"/>
          </p:nvPr>
        </p:nvSpPr>
        <p:spPr>
          <a:xfrm>
            <a:off x="629841" y="457200"/>
            <a:ext cx="2949178"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640012D5-B52F-C889-19E0-CEE2CCBAFECC}"/>
              </a:ext>
            </a:extLst>
          </p:cNvPr>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FA394B2C-97B9-FC23-552D-B8C82EB8D245}"/>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F6C5C2FD-6B8F-AAB4-68B3-A3AF641632EF}"/>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6" name="頁尾版面配置區 5">
            <a:extLst>
              <a:ext uri="{FF2B5EF4-FFF2-40B4-BE49-F238E27FC236}">
                <a16:creationId xmlns:a16="http://schemas.microsoft.com/office/drawing/2014/main" id="{FE18180B-48F4-AE60-C2EE-A6B8C2AEFE1E}"/>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F55DB8A7-1B8C-BBD9-6B77-3DDC882284E3}"/>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771626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E1E333-1967-9771-64B4-F3FB3DBCD8EC}"/>
              </a:ext>
            </a:extLst>
          </p:cNvPr>
          <p:cNvSpPr>
            <a:spLocks noGrp="1"/>
          </p:cNvSpPr>
          <p:nvPr>
            <p:ph type="title"/>
          </p:nvPr>
        </p:nvSpPr>
        <p:spPr>
          <a:xfrm>
            <a:off x="629841" y="457200"/>
            <a:ext cx="2949178"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E5394A8C-1E17-D29D-C52B-E597B8280F1F}"/>
              </a:ext>
            </a:extLst>
          </p:cNvPr>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2B85E613-620A-5383-7F00-3C5052139C10}"/>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FB6FE567-A75D-EB89-1FA9-C0AD793C65C3}"/>
              </a:ext>
            </a:extLst>
          </p:cNvPr>
          <p:cNvSpPr>
            <a:spLocks noGrp="1"/>
          </p:cNvSpPr>
          <p:nvPr>
            <p:ph type="dt" sz="half" idx="10"/>
          </p:nvPr>
        </p:nvSpPr>
        <p:spPr/>
        <p:txBody>
          <a:bodyPr/>
          <a:lstStyle/>
          <a:p>
            <a:fld id="{B22F2F7A-2025-47CC-BB5E-891EC866B868}" type="datetimeFigureOut">
              <a:rPr lang="zh-TW" altLang="en-US" smtClean="0"/>
              <a:t>2024/4/7</a:t>
            </a:fld>
            <a:endParaRPr lang="zh-TW" altLang="en-US"/>
          </a:p>
        </p:txBody>
      </p:sp>
      <p:sp>
        <p:nvSpPr>
          <p:cNvPr id="6" name="頁尾版面配置區 5">
            <a:extLst>
              <a:ext uri="{FF2B5EF4-FFF2-40B4-BE49-F238E27FC236}">
                <a16:creationId xmlns:a16="http://schemas.microsoft.com/office/drawing/2014/main" id="{E765F842-FE4B-AAF4-E765-9B90D62F2A82}"/>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B5C847E9-59A3-8A4F-BC80-A2A655F98A6F}"/>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523022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51FEF7EB-8873-20CA-1DAC-BA29CFFA2396}"/>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F934CD2E-E14B-5C10-7B82-41A7401049DF}"/>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E5F1228-31C6-34DE-68A0-71D3E21AB038}"/>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2F2F7A-2025-47CC-BB5E-891EC866B868}" type="datetimeFigureOut">
              <a:rPr lang="zh-TW" altLang="en-US" smtClean="0"/>
              <a:t>2024/4/7</a:t>
            </a:fld>
            <a:endParaRPr lang="zh-TW" altLang="en-US"/>
          </a:p>
        </p:txBody>
      </p:sp>
      <p:sp>
        <p:nvSpPr>
          <p:cNvPr id="5" name="頁尾版面配置區 4">
            <a:extLst>
              <a:ext uri="{FF2B5EF4-FFF2-40B4-BE49-F238E27FC236}">
                <a16:creationId xmlns:a16="http://schemas.microsoft.com/office/drawing/2014/main" id="{C5537C10-013C-8CB0-ABE2-04C88EEA63F8}"/>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A707EA46-D480-0A14-50D9-76CBC7B76BB8}"/>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2415606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1">
                <a:lumMod val="75000"/>
                <a:lumOff val="25000"/>
              </a:schemeClr>
            </a:gs>
            <a:gs pos="100000">
              <a:srgbClr val="00000C"/>
            </a:gs>
          </a:gsLst>
          <a:lin ang="16200000" scaled="0"/>
          <a:tileRect/>
        </a:gradFill>
        <a:effectLst/>
      </p:bgPr>
    </p:bg>
    <p:spTree>
      <p:nvGrpSpPr>
        <p:cNvPr id="1" name=""/>
        <p:cNvGrpSpPr/>
        <p:nvPr/>
      </p:nvGrpSpPr>
      <p:grpSpPr>
        <a:xfrm>
          <a:off x="0" y="0"/>
          <a:ext cx="0" cy="0"/>
          <a:chOff x="0" y="0"/>
          <a:chExt cx="0" cy="0"/>
        </a:xfrm>
      </p:grpSpPr>
      <p:sp>
        <p:nvSpPr>
          <p:cNvPr id="26" name="Rectangle 6"/>
          <p:cNvSpPr>
            <a:spLocks noGrp="1"/>
          </p:cNvSpPr>
          <p:nvPr>
            <p:ph type="title"/>
          </p:nvPr>
        </p:nvSpPr>
        <p:spPr>
          <a:xfrm>
            <a:off x="457200" y="274638"/>
            <a:ext cx="8229600" cy="1249362"/>
          </a:xfrm>
          <a:prstGeom prst="rect">
            <a:avLst/>
          </a:prstGeom>
        </p:spPr>
        <p:txBody>
          <a:bodyPr anchor="ctr">
            <a:normAutofit/>
          </a:bodyPr>
          <a:lstStyle/>
          <a:p>
            <a:pPr eaLnBrk="1" latinLnBrk="0" hangingPunct="1"/>
            <a:r>
              <a:rPr kumimoji="0" lang="zh-TW" altLang="en-US"/>
              <a:t>按一下以編輯母片標題樣式</a:t>
            </a:r>
            <a:endParaRPr kumimoji="0" lang="en-US"/>
          </a:p>
        </p:txBody>
      </p:sp>
      <p:sp>
        <p:nvSpPr>
          <p:cNvPr id="13" name="Rectangle 5"/>
          <p:cNvSpPr>
            <a:spLocks noGrp="1"/>
          </p:cNvSpPr>
          <p:nvPr>
            <p:ph type="body" idx="1"/>
          </p:nvPr>
        </p:nvSpPr>
        <p:spPr>
          <a:xfrm>
            <a:off x="457200" y="1600202"/>
            <a:ext cx="8229600" cy="4525963"/>
          </a:xfrm>
          <a:prstGeom prst="rect">
            <a:avLst/>
          </a:prstGeom>
        </p:spPr>
        <p:txBody>
          <a:bodyPr>
            <a:normAutofit/>
          </a:bodyPr>
          <a:lstStyle/>
          <a:p>
            <a:pPr lvl="0" eaLnBrk="1" latinLnBrk="0" hangingPunct="1"/>
            <a:r>
              <a:rPr kumimoji="0" lang="zh-TW" altLang="en-US"/>
              <a:t>按一下以編輯母片文字樣式</a:t>
            </a:r>
          </a:p>
          <a:p>
            <a:pPr lvl="1" eaLnBrk="1" latinLnBrk="0" hangingPunct="1"/>
            <a:r>
              <a:rPr kumimoji="0" lang="zh-TW" altLang="en-US"/>
              <a:t>第二層</a:t>
            </a:r>
          </a:p>
          <a:p>
            <a:pPr lvl="2" eaLnBrk="1" latinLnBrk="0" hangingPunct="1"/>
            <a:r>
              <a:rPr kumimoji="0" lang="zh-TW" altLang="en-US"/>
              <a:t>第三層</a:t>
            </a:r>
          </a:p>
          <a:p>
            <a:pPr lvl="3" eaLnBrk="1" latinLnBrk="0" hangingPunct="1"/>
            <a:r>
              <a:rPr kumimoji="0" lang="zh-TW" altLang="en-US"/>
              <a:t>第四層</a:t>
            </a:r>
          </a:p>
          <a:p>
            <a:pPr lvl="4" eaLnBrk="1" latinLnBrk="0" hangingPunct="1"/>
            <a:r>
              <a:rPr kumimoji="0" lang="zh-TW" altLang="en-US"/>
              <a:t>第五層</a:t>
            </a:r>
            <a:endParaRPr kumimoji="0" lang="en-US"/>
          </a:p>
        </p:txBody>
      </p:sp>
      <p:sp>
        <p:nvSpPr>
          <p:cNvPr id="29" name="Rectangle 3"/>
          <p:cNvSpPr>
            <a:spLocks noGrp="1"/>
          </p:cNvSpPr>
          <p:nvPr>
            <p:ph type="dt" sz="half" idx="2"/>
          </p:nvPr>
        </p:nvSpPr>
        <p:spPr>
          <a:xfrm>
            <a:off x="66675" y="6559362"/>
            <a:ext cx="2438400" cy="244475"/>
          </a:xfrm>
          <a:prstGeom prst="rect">
            <a:avLst/>
          </a:prstGeom>
        </p:spPr>
        <p:txBody>
          <a:bodyPr anchor="b"/>
          <a:lstStyle>
            <a:lvl1pPr eaLnBrk="1" latinLnBrk="0" hangingPunct="1">
              <a:defRPr kumimoji="0" sz="1200">
                <a:solidFill>
                  <a:schemeClr val="tx2"/>
                </a:solidFill>
              </a:defRPr>
            </a:lvl1pPr>
            <a:extLst/>
          </a:lstStyle>
          <a:p>
            <a:fld id="{D675CCDB-7E50-4FEA-9E44-AFEC97EB287D}" type="datetime1">
              <a:rPr kumimoji="0" lang="en-US" altLang="zh-TW" sz="1200" smtClean="0">
                <a:solidFill>
                  <a:schemeClr val="tx2"/>
                </a:solidFill>
              </a:rPr>
              <a:t>4/7/2024</a:t>
            </a:fld>
            <a:endParaRPr kumimoji="0" lang="en-US" sz="1200" dirty="0">
              <a:solidFill>
                <a:schemeClr val="tx2"/>
              </a:solidFill>
            </a:endParaRPr>
          </a:p>
        </p:txBody>
      </p:sp>
      <p:sp>
        <p:nvSpPr>
          <p:cNvPr id="20" name="Rectangle 25"/>
          <p:cNvSpPr>
            <a:spLocks noGrp="1"/>
          </p:cNvSpPr>
          <p:nvPr>
            <p:ph type="ftr" sz="quarter" idx="3"/>
          </p:nvPr>
        </p:nvSpPr>
        <p:spPr>
          <a:xfrm>
            <a:off x="2995653" y="6558153"/>
            <a:ext cx="4648200" cy="246888"/>
          </a:xfrm>
          <a:prstGeom prst="rect">
            <a:avLst/>
          </a:prstGeom>
        </p:spPr>
        <p:txBody>
          <a:bodyPr anchor="b"/>
          <a:lstStyle>
            <a:lvl1pPr algn="ctr" eaLnBrk="1" latinLnBrk="0" hangingPunct="1">
              <a:defRPr kumimoji="0" sz="1200">
                <a:solidFill>
                  <a:schemeClr val="tx2"/>
                </a:solidFill>
              </a:defRPr>
            </a:lvl1pPr>
            <a:extLst/>
          </a:lstStyle>
          <a:p>
            <a:pPr algn="ctr"/>
            <a:endParaRPr kumimoji="0" lang="en-US" sz="1200" dirty="0">
              <a:solidFill>
                <a:schemeClr val="tx2"/>
              </a:solidFill>
            </a:endParaRPr>
          </a:p>
        </p:txBody>
      </p:sp>
      <p:sp>
        <p:nvSpPr>
          <p:cNvPr id="23" name="Rectangle 16"/>
          <p:cNvSpPr>
            <a:spLocks noGrp="1"/>
          </p:cNvSpPr>
          <p:nvPr>
            <p:ph type="sldNum" sz="quarter" idx="4"/>
          </p:nvPr>
        </p:nvSpPr>
        <p:spPr>
          <a:xfrm>
            <a:off x="8172450" y="6559362"/>
            <a:ext cx="914400" cy="244475"/>
          </a:xfrm>
          <a:prstGeom prst="rect">
            <a:avLst/>
          </a:prstGeom>
        </p:spPr>
        <p:txBody>
          <a:bodyPr/>
          <a:lstStyle>
            <a:lvl1pPr algn="r" eaLnBrk="1" latinLnBrk="0" hangingPunct="1">
              <a:defRPr kumimoji="0" sz="1200">
                <a:solidFill>
                  <a:schemeClr val="tx2"/>
                </a:solidFill>
              </a:defRPr>
            </a:lvl1pPr>
            <a:extLst/>
          </a:lstStyle>
          <a:p>
            <a:pPr algn="r"/>
            <a:fld id="{F99EC173-99AE-4773-AB25-02E469A13EAE}" type="slidenum">
              <a:rPr kumimoji="0" lang="en-US" sz="1200" smtClean="0">
                <a:solidFill>
                  <a:schemeClr val="tx2"/>
                </a:solidFill>
              </a:rPr>
              <a:pPr algn="r"/>
              <a:t>‹#›</a:t>
            </a:fld>
            <a:endParaRPr kumimoji="0" lang="en-US" sz="1200" dirty="0">
              <a:solidFill>
                <a:schemeClr val="tx2"/>
              </a:solidFill>
            </a:endParaRPr>
          </a:p>
        </p:txBody>
      </p:sp>
    </p:spTree>
    <p:extLst>
      <p:ext uri="{BB962C8B-B14F-4D97-AF65-F5344CB8AC3E}">
        <p14:creationId xmlns:p14="http://schemas.microsoft.com/office/powerpoint/2010/main" val="82716728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transition>
    <p:fade/>
  </p:transition>
  <p:hf hdr="0" ftr="0"/>
  <p:txStyles>
    <p:titleStyle>
      <a:lvl1pPr algn="l" rtl="0" eaLnBrk="1" latinLnBrk="0" hangingPunct="1">
        <a:spcBef>
          <a:spcPct val="0"/>
        </a:spcBef>
        <a:buNone/>
        <a:defRPr kumimoji="0" sz="3200" cap="all" baseline="0">
          <a:solidFill>
            <a:schemeClr val="tx2"/>
          </a:solidFill>
          <a:effectLst>
            <a:outerShdw blurRad="51000" dist="37000" dir="5400000" algn="tl" rotWithShape="0">
              <a:srgbClr val="000000">
                <a:alpha val="25000"/>
              </a:srgbClr>
            </a:outerShdw>
          </a:effectLst>
          <a:latin typeface="+mj-lt"/>
          <a:ea typeface="+mj-ea"/>
          <a:cs typeface="+mj-cs"/>
        </a:defRPr>
      </a:lvl1pPr>
      <a:lvl2pPr eaLnBrk="1" latinLnBrk="0" hangingPunct="1">
        <a:defRPr kumimoji="0">
          <a:solidFill>
            <a:schemeClr val="tx2"/>
          </a:solidFill>
        </a:defRPr>
      </a:lvl2pPr>
      <a:lvl3pPr eaLnBrk="1" latinLnBrk="0" hangingPunct="1">
        <a:defRPr kumimoji="0">
          <a:solidFill>
            <a:schemeClr val="tx2"/>
          </a:solidFill>
        </a:defRPr>
      </a:lvl3pPr>
      <a:lvl4pPr eaLnBrk="1" latinLnBrk="0" hangingPunct="1">
        <a:defRPr kumimoji="0">
          <a:solidFill>
            <a:schemeClr val="tx2"/>
          </a:solidFill>
        </a:defRPr>
      </a:lvl4pPr>
      <a:lvl5pPr eaLnBrk="1" latinLnBrk="0" hangingPunct="1">
        <a:defRPr kumimoji="0">
          <a:solidFill>
            <a:schemeClr val="tx2"/>
          </a:solidFill>
        </a:defRPr>
      </a:lvl5pPr>
      <a:lvl6pPr eaLnBrk="1" latinLnBrk="0" hangingPunct="1">
        <a:defRPr kumimoji="0">
          <a:solidFill>
            <a:schemeClr val="tx2"/>
          </a:solidFill>
        </a:defRPr>
      </a:lvl6pPr>
      <a:lvl7pPr eaLnBrk="1" latinLnBrk="0" hangingPunct="1">
        <a:defRPr kumimoji="0">
          <a:solidFill>
            <a:schemeClr val="tx2"/>
          </a:solidFill>
        </a:defRPr>
      </a:lvl7pPr>
      <a:lvl8pPr eaLnBrk="1" latinLnBrk="0" hangingPunct="1">
        <a:defRPr kumimoji="0">
          <a:solidFill>
            <a:schemeClr val="tx2"/>
          </a:solidFill>
        </a:defRPr>
      </a:lvl8pPr>
      <a:lvl9pPr eaLnBrk="1" latinLnBrk="0" hangingPunct="1">
        <a:defRPr kumimoji="0">
          <a:solidFill>
            <a:schemeClr val="tx2"/>
          </a:solidFill>
        </a:defRPr>
      </a:lvl9pPr>
      <a:extLst/>
    </p:titleStyle>
    <p:bodyStyle>
      <a:lvl1pPr marL="342900" indent="-342900" algn="l" rtl="0" eaLnBrk="1" latinLnBrk="0" hangingPunct="1">
        <a:spcBef>
          <a:spcPct val="20000"/>
        </a:spcBef>
        <a:buChar char="•"/>
        <a:defRPr kumimoji="0" sz="2400">
          <a:solidFill>
            <a:schemeClr val="tx1"/>
          </a:solidFill>
          <a:latin typeface="+mn-lt"/>
          <a:ea typeface="+mn-ea"/>
          <a:cs typeface="+mn-cs"/>
        </a:defRPr>
      </a:lvl1pPr>
      <a:lvl2pPr marL="742950" indent="-285750" algn="l" rtl="0" eaLnBrk="1" latinLnBrk="0" hangingPunct="1">
        <a:spcBef>
          <a:spcPct val="20000"/>
        </a:spcBef>
        <a:buChar char="–"/>
        <a:defRPr kumimoji="0" sz="2400">
          <a:solidFill>
            <a:schemeClr val="tx1"/>
          </a:solidFill>
          <a:latin typeface="+mn-lt"/>
          <a:ea typeface="+mn-ea"/>
          <a:cs typeface="+mn-cs"/>
        </a:defRPr>
      </a:lvl2pPr>
      <a:lvl3pPr marL="1143000" indent="-228600" algn="l" rtl="0" eaLnBrk="1" latinLnBrk="0" hangingPunct="1">
        <a:spcBef>
          <a:spcPct val="20000"/>
        </a:spcBef>
        <a:buChar char="•"/>
        <a:defRPr kumimoji="0" sz="2000">
          <a:solidFill>
            <a:schemeClr val="tx1"/>
          </a:solidFill>
          <a:latin typeface="+mn-lt"/>
          <a:ea typeface="+mn-ea"/>
          <a:cs typeface="+mn-cs"/>
        </a:defRPr>
      </a:lvl3pPr>
      <a:lvl4pPr marL="1600200" indent="-228600" algn="l" rtl="0" eaLnBrk="1" latinLnBrk="0" hangingPunct="1">
        <a:spcBef>
          <a:spcPct val="20000"/>
        </a:spcBef>
        <a:buChar char="–"/>
        <a:defRPr kumimoji="0" sz="1800">
          <a:solidFill>
            <a:schemeClr val="tx1"/>
          </a:solidFill>
          <a:latin typeface="+mn-lt"/>
          <a:ea typeface="+mn-ea"/>
          <a:cs typeface="+mn-cs"/>
        </a:defRPr>
      </a:lvl4pPr>
      <a:lvl5pPr marL="2057400" indent="-228600" algn="l" rtl="0" eaLnBrk="1" latinLnBrk="0" hangingPunct="1">
        <a:spcBef>
          <a:spcPct val="20000"/>
        </a:spcBef>
        <a:buChar char="»"/>
        <a:defRPr kumimoji="0" sz="1600">
          <a:solidFill>
            <a:schemeClr val="tx1"/>
          </a:solidFill>
          <a:latin typeface="+mn-lt"/>
          <a:ea typeface="+mn-ea"/>
          <a:cs typeface="+mn-cs"/>
        </a:defRPr>
      </a:lvl5pPr>
      <a:lvl6pPr marL="2514600" indent="-228600" algn="l" rtl="0" eaLnBrk="1" latinLnBrk="0" hangingPunct="1">
        <a:spcBef>
          <a:spcPct val="20000"/>
        </a:spcBef>
        <a:buChar char="•"/>
        <a:defRPr kumimoji="0" sz="2000">
          <a:solidFill>
            <a:schemeClr val="tx1"/>
          </a:solidFill>
          <a:latin typeface="+mn-lt"/>
          <a:ea typeface="+mn-ea"/>
          <a:cs typeface="+mn-cs"/>
        </a:defRPr>
      </a:lvl6pPr>
      <a:lvl7pPr marL="2971800" indent="-228600" algn="l" rtl="0" eaLnBrk="1" latinLnBrk="0" hangingPunct="1">
        <a:spcBef>
          <a:spcPct val="20000"/>
        </a:spcBef>
        <a:buChar char="•"/>
        <a:defRPr kumimoji="0" sz="2000">
          <a:solidFill>
            <a:schemeClr val="tx1"/>
          </a:solidFill>
          <a:latin typeface="+mn-lt"/>
          <a:ea typeface="+mn-ea"/>
          <a:cs typeface="+mn-cs"/>
        </a:defRPr>
      </a:lvl7pPr>
      <a:lvl8pPr marL="3429000" indent="-228600" algn="l" rtl="0" eaLnBrk="1" latinLnBrk="0" hangingPunct="1">
        <a:spcBef>
          <a:spcPct val="20000"/>
        </a:spcBef>
        <a:buChar char="•"/>
        <a:defRPr kumimoji="0" sz="2000">
          <a:solidFill>
            <a:schemeClr val="tx1"/>
          </a:solidFill>
          <a:latin typeface="+mn-lt"/>
          <a:ea typeface="+mn-ea"/>
          <a:cs typeface="+mn-cs"/>
        </a:defRPr>
      </a:lvl8pPr>
      <a:lvl9pPr marL="3886200" indent="-228600" algn="l" rtl="0" eaLnBrk="1" latinLnBrk="0" hangingPunct="1">
        <a:spcBef>
          <a:spcPct val="20000"/>
        </a:spcBef>
        <a:buChar char="•"/>
        <a:defRPr kumimoji="0" sz="2000">
          <a:solidFill>
            <a:schemeClr val="tx1"/>
          </a:solidFill>
          <a:latin typeface="+mn-lt"/>
          <a:ea typeface="+mn-ea"/>
          <a:cs typeface="+mn-cs"/>
        </a:defRPr>
      </a:lvl9pPr>
      <a:extLst/>
    </p:bodyStyle>
    <p:otherStyle>
      <a:lvl1pPr marL="0" algn="l" rtl="0" eaLnBrk="1" latinLnBrk="0" hangingPunct="1">
        <a:defRPr kumimoji="0">
          <a:solidFill>
            <a:schemeClr val="tx1"/>
          </a:solidFill>
          <a:latin typeface="+mn-lt"/>
          <a:ea typeface="+mn-ea"/>
          <a:cs typeface="+mn-cs"/>
        </a:defRPr>
      </a:lvl1pPr>
      <a:lvl2pPr marL="457200" algn="l" rtl="0" eaLnBrk="1" latinLnBrk="0" hangingPunct="1">
        <a:defRPr kumimoji="0">
          <a:solidFill>
            <a:schemeClr val="tx1"/>
          </a:solidFill>
          <a:latin typeface="+mn-lt"/>
          <a:ea typeface="+mn-ea"/>
          <a:cs typeface="+mn-cs"/>
        </a:defRPr>
      </a:lvl2pPr>
      <a:lvl3pPr marL="914400" algn="l" rtl="0" eaLnBrk="1" latinLnBrk="0" hangingPunct="1">
        <a:defRPr kumimoji="0">
          <a:solidFill>
            <a:schemeClr val="tx1"/>
          </a:solidFill>
          <a:latin typeface="+mn-lt"/>
          <a:ea typeface="+mn-ea"/>
          <a:cs typeface="+mn-cs"/>
        </a:defRPr>
      </a:lvl3pPr>
      <a:lvl4pPr marL="1371600" algn="l" rtl="0" eaLnBrk="1" latinLnBrk="0" hangingPunct="1">
        <a:defRPr kumimoji="0">
          <a:solidFill>
            <a:schemeClr val="tx1"/>
          </a:solidFill>
          <a:latin typeface="+mn-lt"/>
          <a:ea typeface="+mn-ea"/>
          <a:cs typeface="+mn-cs"/>
        </a:defRPr>
      </a:lvl4pPr>
      <a:lvl5pPr marL="1828800" algn="l" rtl="0" eaLnBrk="1" latinLnBrk="0" hangingPunct="1">
        <a:defRPr kumimoji="0">
          <a:solidFill>
            <a:schemeClr val="tx1"/>
          </a:solidFill>
          <a:latin typeface="+mn-lt"/>
          <a:ea typeface="+mn-ea"/>
          <a:cs typeface="+mn-cs"/>
        </a:defRPr>
      </a:lvl5pPr>
      <a:lvl6pPr marL="2286000" algn="l" rtl="0" eaLnBrk="1" latinLnBrk="0" hangingPunct="1">
        <a:defRPr kumimoji="0">
          <a:solidFill>
            <a:schemeClr val="tx1"/>
          </a:solidFill>
          <a:latin typeface="+mn-lt"/>
          <a:ea typeface="+mn-ea"/>
          <a:cs typeface="+mn-cs"/>
        </a:defRPr>
      </a:lvl6pPr>
      <a:lvl7pPr marL="2743200" algn="l" rtl="0" eaLnBrk="1" latinLnBrk="0" hangingPunct="1">
        <a:defRPr kumimoji="0">
          <a:solidFill>
            <a:schemeClr val="tx1"/>
          </a:solidFill>
          <a:latin typeface="+mn-lt"/>
          <a:ea typeface="+mn-ea"/>
          <a:cs typeface="+mn-cs"/>
        </a:defRPr>
      </a:lvl7pPr>
      <a:lvl8pPr marL="3200400" algn="l" rtl="0" eaLnBrk="1" latinLnBrk="0" hangingPunct="1">
        <a:defRPr kumimoji="0">
          <a:solidFill>
            <a:schemeClr val="tx1"/>
          </a:solidFill>
          <a:latin typeface="+mn-lt"/>
          <a:ea typeface="+mn-ea"/>
          <a:cs typeface="+mn-cs"/>
        </a:defRPr>
      </a:lvl8pPr>
      <a:lvl9pPr marL="3657600" algn="l" rtl="0" eaLnBrk="1" latinLnBrk="0" hangingPunct="1">
        <a:defRPr kumimoji="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8" Type="http://schemas.openxmlformats.org/officeDocument/2006/relationships/hyperlink" Target="https://zh.wikipedia.org/wiki/%E4%BD%8D%E5%85%83" TargetMode="External"/><Relationship Id="rId3" Type="http://schemas.openxmlformats.org/officeDocument/2006/relationships/hyperlink" Target="https://zh.wikipedia.org/wiki/%E6%B3%95%E5%9C%8B" TargetMode="External"/><Relationship Id="rId7" Type="http://schemas.openxmlformats.org/officeDocument/2006/relationships/hyperlink" Target="https://zh.wikipedia.org/wiki/%E6%99%AE%E6%9C%97%E5%85%8B%E9%95%B7%E5%BA%A6"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 Id="rId6" Type="http://schemas.openxmlformats.org/officeDocument/2006/relationships/hyperlink" Target="https://zh.wikipedia.org/wiki/%E7%89%9B%E9%A1%BF%E5%AE%9A%E5%BE%8B" TargetMode="External"/><Relationship Id="rId5" Type="http://schemas.openxmlformats.org/officeDocument/2006/relationships/hyperlink" Target="https://zh.wikipedia.org/wiki/%E7%9A%AE%E5%9F%83%E5%B0%94-%E8%A5%BF%E8%92%99%C2%B7%E6%8B%89%E6%99%AE%E6%8B%89%E6%96%AF" TargetMode="External"/><Relationship Id="rId4" Type="http://schemas.openxmlformats.org/officeDocument/2006/relationships/hyperlink" Target="https://zh.wikipedia.org/wiki/%E6%95%B8%E5%AD%B8%E5%AE%B6"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8" Type="http://schemas.openxmlformats.org/officeDocument/2006/relationships/hyperlink" Target="https://zh.wikipedia.org/wiki/%E6%8E%A8%E8%96%A6%E7%B3%BB%E7%B5%B1" TargetMode="External"/><Relationship Id="rId3" Type="http://schemas.openxmlformats.org/officeDocument/2006/relationships/hyperlink" Target="https://zh.wikipedia.org/wiki/%E4%BA%BA%E5%B7%A5%E6%99%BA%E8%83%BD" TargetMode="External"/><Relationship Id="rId7" Type="http://schemas.openxmlformats.org/officeDocument/2006/relationships/hyperlink" Target="https://zh.wikipedia.org/wiki/%E8%87%AA%E5%8B%95%E9%A7%95%E9%A7%9B%E6%B1%BD%E8%BB%8A" TargetMode="External"/><Relationship Id="rId2" Type="http://schemas.openxmlformats.org/officeDocument/2006/relationships/notesSlide" Target="../notesSlides/notesSlide27.xml"/><Relationship Id="rId1" Type="http://schemas.openxmlformats.org/officeDocument/2006/relationships/slideLayout" Target="../slideLayouts/slideLayout14.xml"/><Relationship Id="rId6" Type="http://schemas.openxmlformats.org/officeDocument/2006/relationships/hyperlink" Target="https://zh.wikipedia.org/wiki/%E4%BA%BA%E5%B7%A5%E6%99%BA%E8%83%BD%E5%AF%B9%E9%BD%90#cite_note-:113-13" TargetMode="External"/><Relationship Id="rId5" Type="http://schemas.openxmlformats.org/officeDocument/2006/relationships/hyperlink" Target="https://zh.wikipedia.org/wiki/%E8%AA%9E%E8%A8%80%E6%A8%A1%E5%9E%8B" TargetMode="External"/><Relationship Id="rId4" Type="http://schemas.openxmlformats.org/officeDocument/2006/relationships/hyperlink" Target="https://zh.wikipedia.org/wiki/%E6%9C%BA%E5%99%A8%E4%BA%BA"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zh.wikipedia.org/wiki/%E5%BC%97%E9%87%8C%E5%90%89%E4%BA%9A" TargetMode="External"/><Relationship Id="rId2" Type="http://schemas.openxmlformats.org/officeDocument/2006/relationships/notesSlide" Target="../notesSlides/notesSlide28.xml"/><Relationship Id="rId1" Type="http://schemas.openxmlformats.org/officeDocument/2006/relationships/slideLayout" Target="../slideLayouts/slideLayout14.xml"/><Relationship Id="rId5" Type="http://schemas.openxmlformats.org/officeDocument/2006/relationships/image" Target="../media/image13.jpeg"/><Relationship Id="rId4" Type="http://schemas.openxmlformats.org/officeDocument/2006/relationships/hyperlink" Target="https://zh.wikipedia.org/wiki/%E8%BF%88%E8%BE%BE%E6%96%AF"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hyperlink" Target="https://zh.wikipedia.org/wiki/%E4%BA%8B%E4%BB%B6%E8%A7%86%E7%95%8C" TargetMode="External"/><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hyperlink" Target="https://zh.wikipedia.org/wiki/%E5%B9%BE%E4%BD%95%E7%B4%9A%E6%95%B8" TargetMode="External"/><Relationship Id="rId5" Type="http://schemas.openxmlformats.org/officeDocument/2006/relationships/hyperlink" Target="https://zh.wikipedia.org/w/index.php?title=%E5%BA%93%E8%8C%A8%E7%BB%B4%E5%B0%94%E5%AE%9A%E7%90%86&amp;action=edit&amp;redlink=1" TargetMode="External"/><Relationship Id="rId4" Type="http://schemas.openxmlformats.org/officeDocument/2006/relationships/hyperlink" Target="https://zh.wikipedia.org/wiki/%E6%91%A9%E5%B0%94%E5%AE%9A%E5%BE%8B"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362200" y="29337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人工智慧的下一步</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a:t>
            </a:fld>
            <a:endParaRPr lang="en-US" dirty="0">
              <a:solidFill>
                <a:srgbClr val="D4D2D0"/>
              </a:solidFill>
              <a:latin typeface="Century Schoolbook"/>
            </a:endParaRPr>
          </a:p>
        </p:txBody>
      </p:sp>
    </p:spTree>
    <p:extLst>
      <p:ext uri="{BB962C8B-B14F-4D97-AF65-F5344CB8AC3E}">
        <p14:creationId xmlns:p14="http://schemas.microsoft.com/office/powerpoint/2010/main" val="121387879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1905000" y="3048000"/>
            <a:ext cx="57150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其它科技的推波助瀾</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10</a:t>
            </a:fld>
            <a:endParaRPr lang="en-US" dirty="0">
              <a:solidFill>
                <a:srgbClr val="D4D2D0"/>
              </a:solidFill>
              <a:latin typeface="Century Schoolbook"/>
            </a:endParaRPr>
          </a:p>
        </p:txBody>
      </p:sp>
    </p:spTree>
    <p:extLst>
      <p:ext uri="{BB962C8B-B14F-4D97-AF65-F5344CB8AC3E}">
        <p14:creationId xmlns:p14="http://schemas.microsoft.com/office/powerpoint/2010/main" val="121368684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362200" y="76200"/>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量子電腦的出現</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11</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8"/>
            <a:ext cx="7924800" cy="4524315"/>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使用量子位元</a:t>
            </a:r>
            <a:r>
              <a:rPr lang="en-US" altLang="zh-TW" sz="3200" dirty="0">
                <a:solidFill>
                  <a:prstClr val="white"/>
                </a:solidFill>
                <a:latin typeface="微軟正黑體" panose="020B0604030504040204" pitchFamily="34" charset="-120"/>
                <a:ea typeface="微軟正黑體" panose="020B0604030504040204" pitchFamily="34" charset="-120"/>
              </a:rPr>
              <a:t>qubit</a:t>
            </a:r>
            <a:r>
              <a:rPr lang="zh-TW" altLang="en-US" sz="3200" dirty="0">
                <a:solidFill>
                  <a:prstClr val="white"/>
                </a:solidFill>
                <a:latin typeface="微軟正黑體" panose="020B0604030504040204" pitchFamily="34" charset="-120"/>
                <a:ea typeface="微軟正黑體" panose="020B0604030504040204" pitchFamily="34" charset="-120"/>
              </a:rPr>
              <a:t>而非電子位元</a:t>
            </a:r>
            <a:r>
              <a:rPr lang="en-US" altLang="zh-TW" sz="3200" dirty="0">
                <a:solidFill>
                  <a:prstClr val="white"/>
                </a:solidFill>
                <a:latin typeface="微軟正黑體" panose="020B0604030504040204" pitchFamily="34" charset="-120"/>
                <a:ea typeface="微軟正黑體" panose="020B0604030504040204" pitchFamily="34" charset="-120"/>
              </a:rPr>
              <a:t>bit</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利用量子的疊加態和糾纏態特性</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如果是</a:t>
            </a:r>
            <a:r>
              <a:rPr lang="en-US" altLang="zh-TW" sz="3200" dirty="0">
                <a:solidFill>
                  <a:prstClr val="white"/>
                </a:solidFill>
                <a:latin typeface="微軟正黑體" panose="020B0604030504040204" pitchFamily="34" charset="-120"/>
                <a:ea typeface="微軟正黑體" panose="020B0604030504040204" pitchFamily="34" charset="-120"/>
              </a:rPr>
              <a:t>n</a:t>
            </a:r>
            <a:r>
              <a:rPr lang="zh-TW" altLang="en-US" sz="3200" dirty="0">
                <a:solidFill>
                  <a:prstClr val="white"/>
                </a:solidFill>
                <a:latin typeface="微軟正黑體" panose="020B0604030504040204" pitchFamily="34" charset="-120"/>
                <a:ea typeface="微軟正黑體" panose="020B0604030504040204" pitchFamily="34" charset="-120"/>
              </a:rPr>
              <a:t>位元的電子電腦，每一次運算只能處理一個</a:t>
            </a:r>
            <a:r>
              <a:rPr lang="en-US" altLang="zh-TW" sz="3200" dirty="0">
                <a:solidFill>
                  <a:prstClr val="white"/>
                </a:solidFill>
                <a:latin typeface="微軟正黑體" panose="020B0604030504040204" pitchFamily="34" charset="-120"/>
                <a:ea typeface="微軟正黑體" panose="020B0604030504040204" pitchFamily="34" charset="-120"/>
              </a:rPr>
              <a:t>2</a:t>
            </a:r>
            <a:r>
              <a:rPr lang="en-US" altLang="zh-TW" sz="3200" baseline="30000" dirty="0">
                <a:solidFill>
                  <a:prstClr val="white"/>
                </a:solidFill>
                <a:latin typeface="微軟正黑體" panose="020B0604030504040204" pitchFamily="34" charset="-120"/>
                <a:ea typeface="微軟正黑體" panose="020B0604030504040204" pitchFamily="34" charset="-120"/>
              </a:rPr>
              <a:t>n</a:t>
            </a:r>
            <a:r>
              <a:rPr lang="zh-TW" altLang="en-US" sz="3200" dirty="0">
                <a:solidFill>
                  <a:prstClr val="white"/>
                </a:solidFill>
                <a:latin typeface="微軟正黑體" panose="020B0604030504040204" pitchFamily="34" charset="-120"/>
                <a:ea typeface="微軟正黑體" panose="020B0604030504040204" pitchFamily="34" charset="-120"/>
              </a:rPr>
              <a:t>數值</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量子電腦可以同時處理</a:t>
            </a:r>
            <a:r>
              <a:rPr lang="en-US" altLang="zh-TW" sz="3200" dirty="0">
                <a:solidFill>
                  <a:prstClr val="white"/>
                </a:solidFill>
                <a:latin typeface="微軟正黑體" panose="020B0604030504040204" pitchFamily="34" charset="-120"/>
                <a:ea typeface="微軟正黑體" panose="020B0604030504040204" pitchFamily="34" charset="-120"/>
              </a:rPr>
              <a:t>2</a:t>
            </a:r>
            <a:r>
              <a:rPr lang="en-US" altLang="zh-TW" sz="3200" baseline="30000" dirty="0">
                <a:solidFill>
                  <a:prstClr val="white"/>
                </a:solidFill>
                <a:latin typeface="微軟正黑體" panose="020B0604030504040204" pitchFamily="34" charset="-120"/>
                <a:ea typeface="微軟正黑體" panose="020B0604030504040204" pitchFamily="34" charset="-120"/>
              </a:rPr>
              <a:t>n</a:t>
            </a:r>
            <a:r>
              <a:rPr lang="zh-TW" altLang="en-US" sz="3200" dirty="0">
                <a:solidFill>
                  <a:prstClr val="white"/>
                </a:solidFill>
                <a:latin typeface="微軟正黑體" panose="020B0604030504040204" pitchFamily="34" charset="-120"/>
                <a:ea typeface="微軟正黑體" panose="020B0604030504040204" pitchFamily="34" charset="-120"/>
              </a:rPr>
              <a:t>數值，是同位元電子電腦速度的</a:t>
            </a:r>
            <a:r>
              <a:rPr lang="en-US" altLang="zh-TW" sz="3200" dirty="0">
                <a:solidFill>
                  <a:prstClr val="white"/>
                </a:solidFill>
                <a:latin typeface="微軟正黑體" panose="020B0604030504040204" pitchFamily="34" charset="-120"/>
                <a:ea typeface="微軟正黑體" panose="020B0604030504040204" pitchFamily="34" charset="-120"/>
              </a:rPr>
              <a:t>2</a:t>
            </a:r>
            <a:r>
              <a:rPr lang="en-US" altLang="zh-TW" sz="3200" baseline="30000" dirty="0">
                <a:solidFill>
                  <a:prstClr val="white"/>
                </a:solidFill>
                <a:latin typeface="微軟正黑體" panose="020B0604030504040204" pitchFamily="34" charset="-120"/>
                <a:ea typeface="微軟正黑體" panose="020B0604030504040204" pitchFamily="34" charset="-120"/>
              </a:rPr>
              <a:t>n</a:t>
            </a:r>
            <a:r>
              <a:rPr lang="zh-TW" altLang="en-US" sz="3200" dirty="0">
                <a:solidFill>
                  <a:prstClr val="white"/>
                </a:solidFill>
                <a:latin typeface="微軟正黑體" panose="020B0604030504040204" pitchFamily="34" charset="-120"/>
                <a:ea typeface="微軟正黑體" panose="020B0604030504040204" pitchFamily="34" charset="-120"/>
              </a:rPr>
              <a:t>倍</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資訊轉換時不會損失能量，不會發熱</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a:t>
            </a:r>
            <a:r>
              <a:rPr lang="en-US" altLang="zh-TW" sz="3200" dirty="0">
                <a:solidFill>
                  <a:prstClr val="white"/>
                </a:solidFill>
                <a:latin typeface="微軟正黑體" panose="020B0604030504040204" pitchFamily="34" charset="-120"/>
                <a:ea typeface="微軟正黑體" panose="020B0604030504040204" pitchFamily="34" charset="-120"/>
              </a:rPr>
              <a:t>n=256</a:t>
            </a:r>
            <a:r>
              <a:rPr lang="zh-TW" altLang="en-US" sz="3200" dirty="0">
                <a:solidFill>
                  <a:prstClr val="white"/>
                </a:solidFill>
                <a:latin typeface="微軟正黑體" panose="020B0604030504040204" pitchFamily="34" charset="-120"/>
                <a:ea typeface="微軟正黑體" panose="020B0604030504040204" pitchFamily="34" charset="-120"/>
              </a:rPr>
              <a:t>時，即達成量子霸權</a:t>
            </a:r>
            <a:r>
              <a:rPr lang="en-US" altLang="zh-TW" sz="3200" dirty="0">
                <a:solidFill>
                  <a:prstClr val="white"/>
                </a:solidFill>
                <a:latin typeface="微軟正黑體" panose="020B0604030504040204" pitchFamily="34" charset="-120"/>
                <a:ea typeface="微軟正黑體" panose="020B0604030504040204" pitchFamily="34" charset="-120"/>
              </a:rPr>
              <a:t>(Supremacy)</a:t>
            </a:r>
            <a:r>
              <a:rPr lang="zh-TW" altLang="en-US" sz="3200" dirty="0">
                <a:solidFill>
                  <a:prstClr val="white"/>
                </a:solidFill>
                <a:latin typeface="微軟正黑體" panose="020B0604030504040204" pitchFamily="34" charset="-120"/>
                <a:ea typeface="微軟正黑體" panose="020B0604030504040204" pitchFamily="34" charset="-120"/>
              </a:rPr>
              <a:t>，算力是目前全球電腦總和</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74481141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oogle's quantum computer hits key milestone by reducing errors">
            <a:extLst>
              <a:ext uri="{FF2B5EF4-FFF2-40B4-BE49-F238E27FC236}">
                <a16:creationId xmlns:a16="http://schemas.microsoft.com/office/drawing/2014/main" id="{126B1591-CBC0-4770-F1DB-2EA80D1C17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004" y="609600"/>
            <a:ext cx="8571992" cy="586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414223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019300" y="265456"/>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核熔合技術的出現</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13</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太陽核心的原理</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恒星發熱的原理</a:t>
            </a:r>
            <a:r>
              <a:rPr lang="en-US" altLang="zh-TW" sz="3200" dirty="0">
                <a:solidFill>
                  <a:prstClr val="white"/>
                </a:solidFill>
                <a:latin typeface="微軟正黑體" panose="020B0604030504040204" pitchFamily="34" charset="-120"/>
                <a:ea typeface="微軟正黑體" panose="020B0604030504040204" pitchFamily="34" charset="-120"/>
              </a:rPr>
              <a:t>)</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兩個原子核聚合成一個較重和較輕的粒子，然後發出能量</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利用</a:t>
            </a:r>
            <a:r>
              <a:rPr lang="en-US" altLang="zh-TW" sz="3200" dirty="0">
                <a:solidFill>
                  <a:prstClr val="white"/>
                </a:solidFill>
                <a:latin typeface="微軟正黑體" panose="020B0604030504040204" pitchFamily="34" charset="-120"/>
                <a:ea typeface="微軟正黑體" panose="020B0604030504040204" pitchFamily="34" charset="-120"/>
              </a:rPr>
              <a:t>e=mc</a:t>
            </a:r>
            <a:r>
              <a:rPr lang="en-US" altLang="zh-TW" sz="3200" baseline="30000" dirty="0">
                <a:solidFill>
                  <a:prstClr val="white"/>
                </a:solidFill>
                <a:latin typeface="微軟正黑體" panose="020B0604030504040204" pitchFamily="34" charset="-120"/>
                <a:ea typeface="微軟正黑體" panose="020B0604030504040204" pitchFamily="34" charset="-120"/>
              </a:rPr>
              <a:t>2</a:t>
            </a:r>
            <a:r>
              <a:rPr lang="zh-TW" altLang="en-US" sz="3200" dirty="0">
                <a:solidFill>
                  <a:prstClr val="white"/>
                </a:solidFill>
                <a:latin typeface="微軟正黑體" panose="020B0604030504040204" pitchFamily="34" charset="-120"/>
                <a:ea typeface="微軟正黑體" panose="020B0604030504040204" pitchFamily="34" charset="-120"/>
              </a:rPr>
              <a:t>產生能量，是目前能量效率最高的反應</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需要高溫高壓環境，因此先需要消耗大量的能量製備環境</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當產生的能量大於製備能量時，即完成「能量淨增益」</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水即可當原料，地球上幾乎取之不竭</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88074080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362200" y="29337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人和機器的互動</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14</a:t>
            </a:fld>
            <a:endParaRPr lang="en-US" dirty="0">
              <a:solidFill>
                <a:srgbClr val="D4D2D0"/>
              </a:solidFill>
              <a:latin typeface="Century Schoolbook"/>
            </a:endParaRPr>
          </a:p>
        </p:txBody>
      </p:sp>
    </p:spTree>
    <p:extLst>
      <p:ext uri="{BB962C8B-B14F-4D97-AF65-F5344CB8AC3E}">
        <p14:creationId xmlns:p14="http://schemas.microsoft.com/office/powerpoint/2010/main" val="122832987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362200" y="76200"/>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人和機器的互動</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15</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機器，泛指非人類的自然物體，包括原子等級大小的電子等</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人類「體力」在</a:t>
            </a:r>
            <a:r>
              <a:rPr lang="en-US" altLang="zh-TW" sz="3200" dirty="0">
                <a:solidFill>
                  <a:prstClr val="white"/>
                </a:solidFill>
                <a:latin typeface="微軟正黑體" panose="020B0604030504040204" pitchFamily="34" charset="-120"/>
                <a:ea typeface="微軟正黑體" panose="020B0604030504040204" pitchFamily="34" charset="-120"/>
              </a:rPr>
              <a:t>10</a:t>
            </a:r>
            <a:r>
              <a:rPr lang="zh-TW" altLang="en-US" sz="3200" dirty="0">
                <a:solidFill>
                  <a:prstClr val="white"/>
                </a:solidFill>
                <a:latin typeface="微軟正黑體" panose="020B0604030504040204" pitchFamily="34" charset="-120"/>
                <a:ea typeface="微軟正黑體" panose="020B0604030504040204" pitchFamily="34" charset="-120"/>
              </a:rPr>
              <a:t>萬年前即被獸力取代</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在第二次工業革命後，人體能進行的物理移動，被機器取代，如搬運，交通</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電子電腦發明後，人類的運算力被機器取代</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a:t>
            </a:r>
            <a:r>
              <a:rPr lang="en-US" altLang="zh-TW" sz="3200" dirty="0">
                <a:solidFill>
                  <a:prstClr val="white"/>
                </a:solidFill>
                <a:latin typeface="微軟正黑體" panose="020B0604030504040204" pitchFamily="34" charset="-120"/>
                <a:ea typeface="微軟正黑體" panose="020B0604030504040204" pitchFamily="34" charset="-120"/>
              </a:rPr>
              <a:t>20</a:t>
            </a:r>
            <a:r>
              <a:rPr lang="zh-TW" altLang="en-US" sz="3200" dirty="0">
                <a:solidFill>
                  <a:prstClr val="white"/>
                </a:solidFill>
                <a:latin typeface="微軟正黑體" panose="020B0604030504040204" pitchFamily="34" charset="-120"/>
                <a:ea typeface="微軟正黑體" panose="020B0604030504040204" pitchFamily="34" charset="-120"/>
              </a:rPr>
              <a:t>世界</a:t>
            </a:r>
            <a:r>
              <a:rPr lang="en-US" altLang="zh-TW" sz="3200" dirty="0">
                <a:solidFill>
                  <a:prstClr val="white"/>
                </a:solidFill>
                <a:latin typeface="微軟正黑體" panose="020B0604030504040204" pitchFamily="34" charset="-120"/>
                <a:ea typeface="微軟正黑體" panose="020B0604030504040204" pitchFamily="34" charset="-120"/>
              </a:rPr>
              <a:t>90</a:t>
            </a:r>
            <a:r>
              <a:rPr lang="zh-TW" altLang="en-US" sz="3200" dirty="0">
                <a:solidFill>
                  <a:prstClr val="white"/>
                </a:solidFill>
                <a:latin typeface="微軟正黑體" panose="020B0604030504040204" pitchFamily="34" charset="-120"/>
                <a:ea typeface="微軟正黑體" panose="020B0604030504040204" pitchFamily="34" charset="-120"/>
              </a:rPr>
              <a:t>年代，人類的邏輯能力被機器取代</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err="1">
                <a:solidFill>
                  <a:prstClr val="white"/>
                </a:solidFill>
                <a:latin typeface="微軟正黑體" panose="020B0604030504040204" pitchFamily="34" charset="-120"/>
                <a:ea typeface="微軟正黑體" panose="020B0604030504040204" pitchFamily="34" charset="-120"/>
              </a:rPr>
              <a:t>ChatGPT</a:t>
            </a:r>
            <a:r>
              <a:rPr lang="zh-TW" altLang="en-US" sz="3200" dirty="0">
                <a:solidFill>
                  <a:prstClr val="white"/>
                </a:solidFill>
                <a:latin typeface="微軟正黑體" panose="020B0604030504040204" pitchFamily="34" charset="-120"/>
                <a:ea typeface="微軟正黑體" panose="020B0604030504040204" pitchFamily="34" charset="-120"/>
              </a:rPr>
              <a:t>之後，人類的整體智力被取代</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040051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362200" y="76200"/>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人和機器的互動</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16</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509200"/>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將以上能力全部結合，即可能出現完全取代人類的無意識能力體</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無意識體的集體邏輯能力是否會產生意識？如蟻群、細胞、侯鳥，魚群</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若能力體可以自動獲取能量即可生存</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如能力體可以自動獲取物質</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如採礦機器人結合自動產線</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，即可繁殖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具有智慧，體力，可永續，可繁殖的機器，並會以光速進步進化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是否會出現將人類滅絕的邏輯並行動</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有能力</a:t>
            </a:r>
            <a:r>
              <a:rPr lang="en-US" altLang="zh-TW" sz="3200" dirty="0">
                <a:solidFill>
                  <a:prstClr val="white"/>
                </a:solidFill>
                <a:latin typeface="微軟正黑體" panose="020B0604030504040204" pitchFamily="34" charset="-120"/>
                <a:ea typeface="微軟正黑體" panose="020B0604030504040204" pitchFamily="34" charset="-120"/>
              </a:rPr>
              <a:t>)</a:t>
            </a:r>
          </a:p>
        </p:txBody>
      </p:sp>
    </p:spTree>
    <p:extLst>
      <p:ext uri="{BB962C8B-B14F-4D97-AF65-F5344CB8AC3E}">
        <p14:creationId xmlns:p14="http://schemas.microsoft.com/office/powerpoint/2010/main" val="198161994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971800" y="76200"/>
            <a:ext cx="5105400" cy="990600"/>
          </a:xfrm>
          <a:prstGeom prst="rect">
            <a:avLst/>
          </a:prstGeom>
        </p:spPr>
        <p:txBody>
          <a:bodyPr tIns="91440" bIns="91440" anchor="b" anchorCtr="0">
            <a:noAutofit/>
          </a:bodyPr>
          <a:lstStyle/>
          <a:p>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的出現</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17</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039091"/>
            <a:ext cx="8229600" cy="1077218"/>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金融軟體新創公司 Runway創辦人 Siqi Chen在個人推特發文</a:t>
            </a:r>
          </a:p>
        </p:txBody>
      </p:sp>
      <p:pic>
        <p:nvPicPr>
          <p:cNvPr id="15" name="圖片 14">
            <a:extLst>
              <a:ext uri="{FF2B5EF4-FFF2-40B4-BE49-F238E27FC236}">
                <a16:creationId xmlns:a16="http://schemas.microsoft.com/office/drawing/2014/main" id="{E3C147F9-EA30-1A17-51AE-8871DCC52914}"/>
              </a:ext>
            </a:extLst>
          </p:cNvPr>
          <p:cNvPicPr>
            <a:picLocks noChangeAspect="1"/>
          </p:cNvPicPr>
          <p:nvPr/>
        </p:nvPicPr>
        <p:blipFill>
          <a:blip r:embed="rId3"/>
          <a:stretch>
            <a:fillRect/>
          </a:stretch>
        </p:blipFill>
        <p:spPr>
          <a:xfrm>
            <a:off x="2035969" y="2237459"/>
            <a:ext cx="5529262" cy="4200755"/>
          </a:xfrm>
          <a:prstGeom prst="rect">
            <a:avLst/>
          </a:prstGeom>
        </p:spPr>
      </p:pic>
    </p:spTree>
    <p:extLst>
      <p:ext uri="{BB962C8B-B14F-4D97-AF65-F5344CB8AC3E}">
        <p14:creationId xmlns:p14="http://schemas.microsoft.com/office/powerpoint/2010/main" val="255159277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819400" y="29337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什麼是</a:t>
            </a:r>
            <a:r>
              <a:rPr lang="en-US" altLang="zh-TW"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AGI</a:t>
            </a:r>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18</a:t>
            </a:fld>
            <a:endParaRPr lang="en-US" dirty="0">
              <a:solidFill>
                <a:srgbClr val="D4D2D0"/>
              </a:solidFill>
              <a:latin typeface="Century Schoolbook"/>
            </a:endParaRPr>
          </a:p>
        </p:txBody>
      </p:sp>
    </p:spTree>
    <p:extLst>
      <p:ext uri="{BB962C8B-B14F-4D97-AF65-F5344CB8AC3E}">
        <p14:creationId xmlns:p14="http://schemas.microsoft.com/office/powerpoint/2010/main" val="212333133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34007"/>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19</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039091"/>
            <a:ext cx="8229600" cy="5016758"/>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強人工智慧（</a:t>
            </a:r>
            <a:r>
              <a:rPr lang="en-US" altLang="zh-TW" sz="3200" dirty="0">
                <a:solidFill>
                  <a:prstClr val="white"/>
                </a:solidFill>
                <a:latin typeface="微軟正黑體" panose="020B0604030504040204" pitchFamily="34" charset="-120"/>
                <a:ea typeface="微軟正黑體" panose="020B0604030504040204" pitchFamily="34" charset="-120"/>
              </a:rPr>
              <a:t>Strong AI</a:t>
            </a:r>
            <a:r>
              <a:rPr lang="zh-TW" altLang="en-US" sz="3200" dirty="0">
                <a:solidFill>
                  <a:prstClr val="white"/>
                </a:solidFill>
                <a:latin typeface="微軟正黑體" panose="020B0604030504040204" pitchFamily="34" charset="-120"/>
                <a:ea typeface="微軟正黑體" panose="020B0604030504040204" pitchFamily="34" charset="-120"/>
              </a:rPr>
              <a:t>）或通用人工智慧</a:t>
            </a:r>
            <a:r>
              <a:rPr lang="en-US" altLang="zh-TW" sz="3200" dirty="0">
                <a:solidFill>
                  <a:prstClr val="white"/>
                </a:solidFill>
                <a:latin typeface="微軟正黑體" panose="020B0604030504040204" pitchFamily="34" charset="-120"/>
                <a:ea typeface="微軟正黑體" panose="020B0604030504040204" pitchFamily="34" charset="-120"/>
              </a:rPr>
              <a:t>(Artificial General Intelligence)</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具備與人類同等智慧或超越人類的人工智慧，能表現人類所具有的所有智慧型行為</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相對於弱人工智慧 </a:t>
            </a:r>
            <a:r>
              <a:rPr lang="en-US" altLang="zh-TW" sz="3200" dirty="0">
                <a:solidFill>
                  <a:prstClr val="white"/>
                </a:solidFill>
                <a:latin typeface="微軟正黑體" panose="020B0604030504040204" pitchFamily="34" charset="-120"/>
                <a:ea typeface="微軟正黑體" panose="020B0604030504040204" pitchFamily="34" charset="-120"/>
              </a:rPr>
              <a:t>– </a:t>
            </a:r>
            <a:r>
              <a:rPr lang="zh-TW" altLang="en-US" sz="3200" dirty="0">
                <a:solidFill>
                  <a:prstClr val="white"/>
                </a:solidFill>
                <a:latin typeface="微軟正黑體" panose="020B0604030504040204" pitchFamily="34" charset="-120"/>
                <a:ea typeface="微軟正黑體" panose="020B0604030504040204" pitchFamily="34" charset="-120"/>
              </a:rPr>
              <a:t>只能處理特定問題</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從前認為機器只有遵守規則的能力</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神經網路出現後，證明機器具有學習能力，並且可從錯誤中進步</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99191455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1752600" y="87029"/>
            <a:ext cx="65532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人工智慧的奇異點</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什麼是奇異點？</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其它科技的推波助瀾</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人和機器的互動</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AGI</a:t>
            </a:r>
            <a:r>
              <a:rPr lang="zh-TW" altLang="en-US" sz="3200" dirty="0">
                <a:solidFill>
                  <a:prstClr val="white"/>
                </a:solidFill>
                <a:latin typeface="微軟正黑體" panose="020B0604030504040204" pitchFamily="34" charset="-120"/>
                <a:ea typeface="微軟正黑體" panose="020B0604030504040204" pitchFamily="34" charset="-120"/>
              </a:rPr>
              <a:t>的出現</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Recursive Improvement</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人工智慧對齊</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機器人三原則</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機器人四原則</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2017</a:t>
            </a:r>
            <a:r>
              <a:rPr lang="zh-TW" altLang="en-US" sz="3200" dirty="0">
                <a:solidFill>
                  <a:prstClr val="white"/>
                </a:solidFill>
                <a:latin typeface="微軟正黑體" panose="020B0604030504040204" pitchFamily="34" charset="-120"/>
                <a:ea typeface="微軟正黑體" panose="020B0604030504040204" pitchFamily="34" charset="-120"/>
              </a:rPr>
              <a:t>阿西洛馬會議</a:t>
            </a:r>
            <a:r>
              <a:rPr lang="en-US" altLang="zh-TW" sz="3200" dirty="0">
                <a:solidFill>
                  <a:prstClr val="white"/>
                </a:solidFill>
                <a:latin typeface="微軟正黑體" panose="020B0604030504040204" pitchFamily="34" charset="-120"/>
                <a:ea typeface="微軟正黑體" panose="020B0604030504040204" pitchFamily="34" charset="-120"/>
              </a:rPr>
              <a:t>23</a:t>
            </a:r>
            <a:r>
              <a:rPr lang="zh-TW" altLang="en-US" sz="3200" dirty="0">
                <a:solidFill>
                  <a:prstClr val="white"/>
                </a:solidFill>
                <a:latin typeface="微軟正黑體" panose="020B0604030504040204" pitchFamily="34" charset="-120"/>
                <a:ea typeface="微軟正黑體" panose="020B0604030504040204" pitchFamily="34" charset="-120"/>
              </a:rPr>
              <a:t>原則</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馬斯克的公開信</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26104078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34007"/>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20</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600200"/>
            <a:ext cx="8229600" cy="3046988"/>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在於刺激與反應下會強化其回饋作用</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從每種回饋中又觸發其他迴路來升級改進思考結構，做出更複雜的精細反應</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在對話中選擇誠實、說謊、漠然之後考慮其不同行為的後果</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在網球遊戲中不斷學習獲得技巧</a:t>
            </a:r>
          </a:p>
        </p:txBody>
      </p:sp>
    </p:spTree>
    <p:extLst>
      <p:ext uri="{BB962C8B-B14F-4D97-AF65-F5344CB8AC3E}">
        <p14:creationId xmlns:p14="http://schemas.microsoft.com/office/powerpoint/2010/main" val="226161137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34007"/>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21</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2192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自動推理，使用一些策略來解決問題，在不確定性的環境中作出決策</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知識表示，包括常識知識庫</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自動規劃，自主學習、創新</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使用自然語言進行溝通</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包括機器知覺（例如電腦視覺聽覺味覺）</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智慧型行為的世界中行動的能力</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探知與迴避危險的能力的水準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整合以上這些功能達到同一個的目標</a:t>
            </a:r>
          </a:p>
        </p:txBody>
      </p:sp>
    </p:spTree>
    <p:extLst>
      <p:ext uri="{BB962C8B-B14F-4D97-AF65-F5344CB8AC3E}">
        <p14:creationId xmlns:p14="http://schemas.microsoft.com/office/powerpoint/2010/main" val="77970252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34007"/>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22</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2192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自動推理，使用一些策略來解決問題，在不確定性的環境中作出決策</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知識表示，包括常識知識庫</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自動規劃，自主學習、創新</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使用自然語言進行溝通</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包括機器知覺（例如電腦視覺聽覺味覺）</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智慧型行為的世界中行動的能力</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探知與迴避危險的能力的水準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整合以上這些功能達到同一個的目標</a:t>
            </a:r>
          </a:p>
        </p:txBody>
      </p:sp>
    </p:spTree>
    <p:extLst>
      <p:ext uri="{BB962C8B-B14F-4D97-AF65-F5344CB8AC3E}">
        <p14:creationId xmlns:p14="http://schemas.microsoft.com/office/powerpoint/2010/main" val="228394231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ee Spot Work _ Boston Dynamics">
            <a:hlinkClick r:id="" action="ppaction://media"/>
            <a:extLst>
              <a:ext uri="{FF2B5EF4-FFF2-40B4-BE49-F238E27FC236}">
                <a16:creationId xmlns:a16="http://schemas.microsoft.com/office/drawing/2014/main" id="{61B4BDFC-6EC5-5035-A8E6-8CA78D1C456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1600" y="990600"/>
            <a:ext cx="8940800" cy="5029200"/>
          </a:xfrm>
          <a:prstGeom prst="rect">
            <a:avLst/>
          </a:prstGeom>
        </p:spPr>
      </p:pic>
    </p:spTree>
    <p:extLst>
      <p:ext uri="{BB962C8B-B14F-4D97-AF65-F5344CB8AC3E}">
        <p14:creationId xmlns:p14="http://schemas.microsoft.com/office/powerpoint/2010/main" val="41953197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4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Atlas Gets a Grip _ Boston Dynamics">
            <a:hlinkClick r:id="" action="ppaction://media"/>
            <a:extLst>
              <a:ext uri="{FF2B5EF4-FFF2-40B4-BE49-F238E27FC236}">
                <a16:creationId xmlns:a16="http://schemas.microsoft.com/office/drawing/2014/main" id="{6E985E1A-7D97-19AF-6C4B-F0C03857CDA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838200"/>
            <a:ext cx="9076266" cy="5105400"/>
          </a:xfrm>
          <a:prstGeom prst="rect">
            <a:avLst/>
          </a:prstGeom>
        </p:spPr>
      </p:pic>
    </p:spTree>
    <p:extLst>
      <p:ext uri="{BB962C8B-B14F-4D97-AF65-F5344CB8AC3E}">
        <p14:creationId xmlns:p14="http://schemas.microsoft.com/office/powerpoint/2010/main" val="7760478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82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I-generated woman successfully sells nudes to unsuspecting Reddit users">
            <a:extLst>
              <a:ext uri="{FF2B5EF4-FFF2-40B4-BE49-F238E27FC236}">
                <a16:creationId xmlns:a16="http://schemas.microsoft.com/office/drawing/2014/main" id="{9683C701-A394-5E92-CC16-40C68DD1B7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1" y="1371600"/>
            <a:ext cx="8398933" cy="472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192168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 8">
            <a:extLst>
              <a:ext uri="{FF2B5EF4-FFF2-40B4-BE49-F238E27FC236}">
                <a16:creationId xmlns:a16="http://schemas.microsoft.com/office/drawing/2014/main" id="{42C989D8-10A3-D756-0951-0D811C9173BA}"/>
              </a:ext>
            </a:extLst>
          </p:cNvPr>
          <p:cNvPicPr>
            <a:picLocks noChangeAspect="1"/>
          </p:cNvPicPr>
          <p:nvPr/>
        </p:nvPicPr>
        <p:blipFill>
          <a:blip r:embed="rId2"/>
          <a:stretch>
            <a:fillRect/>
          </a:stretch>
        </p:blipFill>
        <p:spPr>
          <a:xfrm>
            <a:off x="1575935" y="0"/>
            <a:ext cx="5992130" cy="6858000"/>
          </a:xfrm>
          <a:prstGeom prst="rect">
            <a:avLst/>
          </a:prstGeom>
        </p:spPr>
      </p:pic>
    </p:spTree>
    <p:extLst>
      <p:ext uri="{BB962C8B-B14F-4D97-AF65-F5344CB8AC3E}">
        <p14:creationId xmlns:p14="http://schemas.microsoft.com/office/powerpoint/2010/main" val="21652894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590800" y="76200"/>
            <a:ext cx="5105400" cy="990600"/>
          </a:xfrm>
          <a:prstGeom prst="rect">
            <a:avLst/>
          </a:prstGeom>
        </p:spPr>
        <p:txBody>
          <a:bodyPr tIns="91440" bIns="91440" anchor="b" anchorCtr="0">
            <a:noAutofit/>
          </a:bodyPr>
          <a:lstStyle/>
          <a:p>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能力的測試</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27</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219202"/>
            <a:ext cx="8229600" cy="4031873"/>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圖靈測試（圖靈）：與人類交流的試驗</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咖啡測試 </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沃茲尼亞克</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：機器在一個家庭中，不刻意設計下，泡好一杯咖啡</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機器人學生測試 </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格策爾</a:t>
            </a:r>
            <a:r>
              <a:rPr lang="en-US" altLang="zh-TW" sz="3200" dirty="0">
                <a:solidFill>
                  <a:prstClr val="white"/>
                </a:solidFill>
                <a:latin typeface="微軟正黑體" panose="020B0604030504040204" pitchFamily="34" charset="-120"/>
                <a:ea typeface="微軟正黑體" panose="020B0604030504040204" pitchFamily="34" charset="-120"/>
              </a:rPr>
              <a:t>) </a:t>
            </a:r>
            <a:r>
              <a:rPr lang="zh-TW" altLang="en-US" sz="3200" dirty="0">
                <a:solidFill>
                  <a:prstClr val="white"/>
                </a:solidFill>
                <a:latin typeface="微軟正黑體" panose="020B0604030504040204" pitchFamily="34" charset="-120"/>
                <a:ea typeface="微軟正黑體" panose="020B0604030504040204" pitchFamily="34" charset="-120"/>
              </a:rPr>
              <a:t>：機器去註冊大學，參加和考試，然後通過並獲得學位</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雇員測試 </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尼爾森</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：機器處在一個經濟上重要的職位，和同樣職位的人類做得同樣好或者更好</a:t>
            </a:r>
          </a:p>
        </p:txBody>
      </p:sp>
    </p:spTree>
    <p:extLst>
      <p:ext uri="{BB962C8B-B14F-4D97-AF65-F5344CB8AC3E}">
        <p14:creationId xmlns:p14="http://schemas.microsoft.com/office/powerpoint/2010/main" val="243044309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590800" y="76200"/>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拉普拉斯惡魔</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28</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2192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hlinkClick r:id="rId3" tooltip="法國">
                  <a:extLst>
                    <a:ext uri="{A12FA001-AC4F-418D-AE19-62706E023703}">
                      <ahyp:hlinkClr xmlns:ahyp="http://schemas.microsoft.com/office/drawing/2018/hyperlinkcolor" val="tx"/>
                    </a:ext>
                  </a:extLst>
                </a:hlinkClick>
              </a:rPr>
              <a:t>法國</a:t>
            </a:r>
            <a:r>
              <a:rPr lang="zh-TW" altLang="en-US" sz="3200" dirty="0">
                <a:solidFill>
                  <a:prstClr val="white"/>
                </a:solidFill>
                <a:latin typeface="微軟正黑體" panose="020B0604030504040204" pitchFamily="34" charset="-120"/>
                <a:ea typeface="微軟正黑體" panose="020B0604030504040204" pitchFamily="34" charset="-120"/>
                <a:hlinkClick r:id="rId4" tooltip="數學家">
                  <a:extLst>
                    <a:ext uri="{A12FA001-AC4F-418D-AE19-62706E023703}">
                      <ahyp:hlinkClr xmlns:ahyp="http://schemas.microsoft.com/office/drawing/2018/hyperlinkcolor" val="tx"/>
                    </a:ext>
                  </a:extLst>
                </a:hlinkClick>
              </a:rPr>
              <a:t>數學家</a:t>
            </a:r>
            <a:r>
              <a:rPr lang="zh-TW" altLang="en-US" sz="3200" dirty="0">
                <a:solidFill>
                  <a:srgbClr val="00C8C3"/>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皮耶</a:t>
            </a:r>
            <a:r>
              <a:rPr lang="en-US" altLang="zh-TW" sz="3200" dirty="0">
                <a:solidFill>
                  <a:srgbClr val="00C8C3"/>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a:t>
            </a:r>
            <a:r>
              <a:rPr lang="zh-TW" altLang="en-US" sz="3200" dirty="0">
                <a:solidFill>
                  <a:srgbClr val="00C8C3"/>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西蒙</a:t>
            </a:r>
            <a:r>
              <a:rPr lang="en-US" altLang="zh-TW" sz="3200" dirty="0">
                <a:solidFill>
                  <a:srgbClr val="00C8C3"/>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a:t>
            </a:r>
            <a:r>
              <a:rPr lang="zh-TW" altLang="en-US" sz="3200" dirty="0">
                <a:solidFill>
                  <a:prstClr val="white"/>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拉普拉斯</a:t>
            </a:r>
            <a:r>
              <a:rPr lang="zh-TW" altLang="en-US" sz="3200" dirty="0">
                <a:solidFill>
                  <a:prstClr val="white"/>
                </a:solidFill>
                <a:latin typeface="微軟正黑體" panose="020B0604030504040204" pitchFamily="34" charset="-120"/>
                <a:ea typeface="微軟正黑體" panose="020B0604030504040204" pitchFamily="34" charset="-120"/>
              </a:rPr>
              <a:t>提出</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智者若知道宇宙中每個原子確切的位置和動量，能夠使用</a:t>
            </a:r>
            <a:r>
              <a:rPr lang="zh-TW" altLang="en-US" sz="3200" dirty="0">
                <a:solidFill>
                  <a:prstClr val="white"/>
                </a:solidFill>
                <a:latin typeface="微軟正黑體" panose="020B0604030504040204" pitchFamily="34" charset="-120"/>
                <a:ea typeface="微軟正黑體" panose="020B0604030504040204" pitchFamily="34" charset="-120"/>
                <a:hlinkClick r:id="rId6" tooltip="牛頓定律">
                  <a:extLst>
                    <a:ext uri="{A12FA001-AC4F-418D-AE19-62706E023703}">
                      <ahyp:hlinkClr xmlns:ahyp="http://schemas.microsoft.com/office/drawing/2018/hyperlinkcolor" val="tx"/>
                    </a:ext>
                  </a:extLst>
                </a:hlinkClick>
              </a:rPr>
              <a:t>牛頓定律</a:t>
            </a:r>
            <a:r>
              <a:rPr lang="zh-TW" altLang="en-US" sz="3200" dirty="0">
                <a:solidFill>
                  <a:prstClr val="white"/>
                </a:solidFill>
                <a:latin typeface="微軟正黑體" panose="020B0604030504040204" pitchFamily="34" charset="-120"/>
                <a:ea typeface="微軟正黑體" panose="020B0604030504040204" pitchFamily="34" charset="-120"/>
              </a:rPr>
              <a:t>來展現宇宙事件的整個過程，包括過去以及未來</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如果看過人類有史以來所有文字，即可成為「全能全知者」，並能回答任何問題</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分析能力極限。這個極限是由宇宙最大熵、光速、以及將資訊傳送通過一個</a:t>
            </a:r>
            <a:r>
              <a:rPr lang="zh-TW" altLang="en-US" sz="3200" dirty="0">
                <a:solidFill>
                  <a:prstClr val="white"/>
                </a:solidFill>
                <a:latin typeface="微軟正黑體" panose="020B0604030504040204" pitchFamily="34" charset="-120"/>
                <a:ea typeface="微軟正黑體" panose="020B0604030504040204" pitchFamily="34" charset="-120"/>
                <a:hlinkClick r:id="rId7" tooltip="普朗克長度">
                  <a:extLst>
                    <a:ext uri="{A12FA001-AC4F-418D-AE19-62706E023703}">
                      <ahyp:hlinkClr xmlns:ahyp="http://schemas.microsoft.com/office/drawing/2018/hyperlinkcolor" val="tx"/>
                    </a:ext>
                  </a:extLst>
                </a:hlinkClick>
              </a:rPr>
              <a:t>普朗克長度</a:t>
            </a:r>
            <a:r>
              <a:rPr lang="zh-TW" altLang="en-US" sz="3200" dirty="0">
                <a:solidFill>
                  <a:prstClr val="white"/>
                </a:solidFill>
                <a:latin typeface="微軟正黑體" panose="020B0604030504040204" pitchFamily="34" charset="-120"/>
                <a:ea typeface="微軟正黑體" panose="020B0604030504040204" pitchFamily="34" charset="-120"/>
              </a:rPr>
              <a:t>所需要的時間得來的，約為</a:t>
            </a:r>
            <a:r>
              <a:rPr lang="en-US" altLang="zh-TW" sz="3200" dirty="0">
                <a:solidFill>
                  <a:prstClr val="white"/>
                </a:solidFill>
                <a:latin typeface="微軟正黑體" panose="020B0604030504040204" pitchFamily="34" charset="-120"/>
                <a:ea typeface="微軟正黑體" panose="020B0604030504040204" pitchFamily="34" charset="-120"/>
              </a:rPr>
              <a:t>10</a:t>
            </a:r>
            <a:r>
              <a:rPr lang="en-US" altLang="zh-TW" sz="3200" baseline="30000" dirty="0">
                <a:solidFill>
                  <a:prstClr val="white"/>
                </a:solidFill>
                <a:latin typeface="微軟正黑體" panose="020B0604030504040204" pitchFamily="34" charset="-120"/>
                <a:ea typeface="微軟正黑體" panose="020B0604030504040204" pitchFamily="34" charset="-120"/>
              </a:rPr>
              <a:t>120</a:t>
            </a:r>
            <a:r>
              <a:rPr lang="zh-TW" altLang="en-US" sz="3200" dirty="0">
                <a:solidFill>
                  <a:prstClr val="white"/>
                </a:solidFill>
                <a:latin typeface="微軟正黑體" panose="020B0604030504040204" pitchFamily="34" charset="-120"/>
                <a:ea typeface="微軟正黑體" panose="020B0604030504040204" pitchFamily="34" charset="-120"/>
                <a:hlinkClick r:id="rId8">
                  <a:extLst>
                    <a:ext uri="{A12FA001-AC4F-418D-AE19-62706E023703}">
                      <ahyp:hlinkClr xmlns:ahyp="http://schemas.microsoft.com/office/drawing/2018/hyperlinkcolor" val="tx"/>
                    </a:ext>
                  </a:extLst>
                </a:hlinkClick>
              </a:rPr>
              <a:t>位元</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38460166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667000" y="3276600"/>
            <a:ext cx="5410200" cy="990600"/>
          </a:xfrm>
        </p:spPr>
        <p:txBody>
          <a:bodyPr/>
          <a:lstStyle/>
          <a:p>
            <a:pPr algn="just"/>
            <a:r>
              <a:rPr lang="en-US" altLang="zh-TW"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Recursive Improvement</a:t>
            </a:r>
            <a:endPar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29</a:t>
            </a:fld>
            <a:endParaRPr lang="en-US" dirty="0">
              <a:solidFill>
                <a:srgbClr val="D4D2D0"/>
              </a:solidFill>
              <a:latin typeface="Century Schoolbook"/>
            </a:endParaRPr>
          </a:p>
        </p:txBody>
      </p:sp>
    </p:spTree>
    <p:extLst>
      <p:ext uri="{BB962C8B-B14F-4D97-AF65-F5344CB8AC3E}">
        <p14:creationId xmlns:p14="http://schemas.microsoft.com/office/powerpoint/2010/main" val="326065370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362200" y="29337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什麼是奇異點？</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a:t>
            </a:fld>
            <a:endParaRPr lang="en-US" dirty="0">
              <a:solidFill>
                <a:srgbClr val="D4D2D0"/>
              </a:solidFill>
              <a:latin typeface="Century Schoolbook"/>
            </a:endParaRPr>
          </a:p>
        </p:txBody>
      </p:sp>
    </p:spTree>
    <p:extLst>
      <p:ext uri="{BB962C8B-B14F-4D97-AF65-F5344CB8AC3E}">
        <p14:creationId xmlns:p14="http://schemas.microsoft.com/office/powerpoint/2010/main" val="252493475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76200"/>
            <a:ext cx="37338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遞迴式成長</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30</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219202"/>
            <a:ext cx="8229600" cy="58477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Recursive Improvement</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pic>
        <p:nvPicPr>
          <p:cNvPr id="1028" name="Picture 4" descr="The emotional intelligence pyramid (9-layer model)">
            <a:extLst>
              <a:ext uri="{FF2B5EF4-FFF2-40B4-BE49-F238E27FC236}">
                <a16:creationId xmlns:a16="http://schemas.microsoft.com/office/drawing/2014/main" id="{32F897BF-2B68-1C05-BD85-124BC33CEB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2" y="2286000"/>
            <a:ext cx="5800725" cy="4183346"/>
          </a:xfrm>
          <a:prstGeom prst="rect">
            <a:avLst/>
          </a:prstGeom>
          <a:noFill/>
          <a:extLst>
            <a:ext uri="{909E8E84-426E-40DD-AFC4-6F175D3DCCD1}">
              <a14:hiddenFill xmlns:a14="http://schemas.microsoft.com/office/drawing/2010/main">
                <a:solidFill>
                  <a:srgbClr val="FFFFFF"/>
                </a:solidFill>
              </a14:hiddenFill>
            </a:ext>
          </a:extLst>
        </p:spPr>
      </p:pic>
      <p:sp>
        <p:nvSpPr>
          <p:cNvPr id="2" name="文字方塊 1">
            <a:extLst>
              <a:ext uri="{FF2B5EF4-FFF2-40B4-BE49-F238E27FC236}">
                <a16:creationId xmlns:a16="http://schemas.microsoft.com/office/drawing/2014/main" id="{815E071C-4D86-1764-A5B7-30D6C030BEF6}"/>
              </a:ext>
            </a:extLst>
          </p:cNvPr>
          <p:cNvSpPr txBox="1"/>
          <p:nvPr/>
        </p:nvSpPr>
        <p:spPr>
          <a:xfrm>
            <a:off x="6400802" y="2133602"/>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天才</a:t>
            </a:r>
          </a:p>
        </p:txBody>
      </p:sp>
      <p:sp>
        <p:nvSpPr>
          <p:cNvPr id="5" name="文字方塊 4">
            <a:extLst>
              <a:ext uri="{FF2B5EF4-FFF2-40B4-BE49-F238E27FC236}">
                <a16:creationId xmlns:a16="http://schemas.microsoft.com/office/drawing/2014/main" id="{5FB0E0AF-FA67-2341-70C0-686B07C3FDBE}"/>
              </a:ext>
            </a:extLst>
          </p:cNvPr>
          <p:cNvSpPr txBox="1"/>
          <p:nvPr/>
        </p:nvSpPr>
        <p:spPr>
          <a:xfrm>
            <a:off x="6372226" y="5007179"/>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聰明人</a:t>
            </a:r>
          </a:p>
        </p:txBody>
      </p:sp>
      <p:sp>
        <p:nvSpPr>
          <p:cNvPr id="8" name="文字方塊 7">
            <a:extLst>
              <a:ext uri="{FF2B5EF4-FFF2-40B4-BE49-F238E27FC236}">
                <a16:creationId xmlns:a16="http://schemas.microsoft.com/office/drawing/2014/main" id="{7C4B061C-6CC7-831D-997C-9063A92FF317}"/>
              </a:ext>
            </a:extLst>
          </p:cNvPr>
          <p:cNvSpPr txBox="1"/>
          <p:nvPr/>
        </p:nvSpPr>
        <p:spPr>
          <a:xfrm>
            <a:off x="6365453" y="3977616"/>
            <a:ext cx="2543175" cy="584775"/>
          </a:xfrm>
          <a:prstGeom prst="rect">
            <a:avLst/>
          </a:prstGeom>
          <a:noFill/>
        </p:spPr>
        <p:txBody>
          <a:bodyPr wrap="square">
            <a:spAutoFit/>
          </a:bodyPr>
          <a:lstStyle/>
          <a:p>
            <a:r>
              <a:rPr lang="en-US" altLang="zh-TW" sz="3200" dirty="0" err="1">
                <a:solidFill>
                  <a:prstClr val="white"/>
                </a:solidFill>
                <a:latin typeface="微軟正黑體" panose="020B0604030504040204" pitchFamily="34" charset="-120"/>
                <a:ea typeface="微軟正黑體" panose="020B0604030504040204" pitchFamily="34" charset="-120"/>
              </a:rPr>
              <a:t>ChatGPT</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
        <p:nvSpPr>
          <p:cNvPr id="9" name="文字方塊 8">
            <a:extLst>
              <a:ext uri="{FF2B5EF4-FFF2-40B4-BE49-F238E27FC236}">
                <a16:creationId xmlns:a16="http://schemas.microsoft.com/office/drawing/2014/main" id="{9D63BF52-327B-B7B9-BDB2-2A8EC164D1C3}"/>
              </a:ext>
            </a:extLst>
          </p:cNvPr>
          <p:cNvSpPr txBox="1"/>
          <p:nvPr/>
        </p:nvSpPr>
        <p:spPr>
          <a:xfrm>
            <a:off x="6524627" y="6066823"/>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普通人</a:t>
            </a:r>
          </a:p>
        </p:txBody>
      </p:sp>
    </p:spTree>
    <p:extLst>
      <p:ext uri="{BB962C8B-B14F-4D97-AF65-F5344CB8AC3E}">
        <p14:creationId xmlns:p14="http://schemas.microsoft.com/office/powerpoint/2010/main" val="224668536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76200"/>
            <a:ext cx="37338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遞迴式成長</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31</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799" y="1207892"/>
            <a:ext cx="8229600" cy="58477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Recursive Improvement</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pic>
        <p:nvPicPr>
          <p:cNvPr id="1028" name="Picture 4" descr="The emotional intelligence pyramid (9-layer model)">
            <a:extLst>
              <a:ext uri="{FF2B5EF4-FFF2-40B4-BE49-F238E27FC236}">
                <a16:creationId xmlns:a16="http://schemas.microsoft.com/office/drawing/2014/main" id="{32F897BF-2B68-1C05-BD85-124BC33CEB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2" y="3124200"/>
            <a:ext cx="4581525" cy="3304088"/>
          </a:xfrm>
          <a:prstGeom prst="rect">
            <a:avLst/>
          </a:prstGeom>
          <a:noFill/>
          <a:extLst>
            <a:ext uri="{909E8E84-426E-40DD-AFC4-6F175D3DCCD1}">
              <a14:hiddenFill xmlns:a14="http://schemas.microsoft.com/office/drawing/2010/main">
                <a:solidFill>
                  <a:srgbClr val="FFFFFF"/>
                </a:solidFill>
              </a14:hiddenFill>
            </a:ext>
          </a:extLst>
        </p:spPr>
      </p:pic>
      <p:sp>
        <p:nvSpPr>
          <p:cNvPr id="2" name="文字方塊 1">
            <a:extLst>
              <a:ext uri="{FF2B5EF4-FFF2-40B4-BE49-F238E27FC236}">
                <a16:creationId xmlns:a16="http://schemas.microsoft.com/office/drawing/2014/main" id="{815E071C-4D86-1764-A5B7-30D6C030BEF6}"/>
              </a:ext>
            </a:extLst>
          </p:cNvPr>
          <p:cNvSpPr txBox="1"/>
          <p:nvPr/>
        </p:nvSpPr>
        <p:spPr>
          <a:xfrm>
            <a:off x="5629277" y="3052583"/>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天才</a:t>
            </a:r>
          </a:p>
        </p:txBody>
      </p:sp>
      <p:sp>
        <p:nvSpPr>
          <p:cNvPr id="5" name="文字方塊 4">
            <a:extLst>
              <a:ext uri="{FF2B5EF4-FFF2-40B4-BE49-F238E27FC236}">
                <a16:creationId xmlns:a16="http://schemas.microsoft.com/office/drawing/2014/main" id="{5FB0E0AF-FA67-2341-70C0-686B07C3FDBE}"/>
              </a:ext>
            </a:extLst>
          </p:cNvPr>
          <p:cNvSpPr txBox="1"/>
          <p:nvPr/>
        </p:nvSpPr>
        <p:spPr>
          <a:xfrm>
            <a:off x="5629277" y="4943391"/>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聰明人</a:t>
            </a:r>
          </a:p>
        </p:txBody>
      </p:sp>
      <p:sp>
        <p:nvSpPr>
          <p:cNvPr id="8" name="文字方塊 7">
            <a:extLst>
              <a:ext uri="{FF2B5EF4-FFF2-40B4-BE49-F238E27FC236}">
                <a16:creationId xmlns:a16="http://schemas.microsoft.com/office/drawing/2014/main" id="{7C4B061C-6CC7-831D-997C-9063A92FF317}"/>
              </a:ext>
            </a:extLst>
          </p:cNvPr>
          <p:cNvSpPr txBox="1"/>
          <p:nvPr/>
        </p:nvSpPr>
        <p:spPr>
          <a:xfrm>
            <a:off x="5561967" y="1784769"/>
            <a:ext cx="2543175" cy="584775"/>
          </a:xfrm>
          <a:prstGeom prst="rect">
            <a:avLst/>
          </a:prstGeom>
          <a:noFill/>
        </p:spPr>
        <p:txBody>
          <a:bodyPr wrap="square">
            <a:spAutoFit/>
          </a:bodyPr>
          <a:lstStyle/>
          <a:p>
            <a:r>
              <a:rPr lang="en-US" altLang="zh-TW" sz="3200" dirty="0" err="1">
                <a:solidFill>
                  <a:srgbClr val="FF0000"/>
                </a:solidFill>
                <a:latin typeface="微軟正黑體" panose="020B0604030504040204" pitchFamily="34" charset="-120"/>
                <a:ea typeface="微軟正黑體" panose="020B0604030504040204" pitchFamily="34" charset="-120"/>
              </a:rPr>
              <a:t>ChatGPT</a:t>
            </a:r>
            <a:endParaRPr lang="zh-TW" altLang="en-US" sz="3200" dirty="0">
              <a:solidFill>
                <a:srgbClr val="FF0000"/>
              </a:solidFill>
              <a:latin typeface="微軟正黑體" panose="020B0604030504040204" pitchFamily="34" charset="-120"/>
              <a:ea typeface="微軟正黑體" panose="020B0604030504040204" pitchFamily="34" charset="-120"/>
            </a:endParaRPr>
          </a:p>
        </p:txBody>
      </p:sp>
      <p:sp>
        <p:nvSpPr>
          <p:cNvPr id="9" name="文字方塊 8">
            <a:extLst>
              <a:ext uri="{FF2B5EF4-FFF2-40B4-BE49-F238E27FC236}">
                <a16:creationId xmlns:a16="http://schemas.microsoft.com/office/drawing/2014/main" id="{9D63BF52-327B-B7B9-BDB2-2A8EC164D1C3}"/>
              </a:ext>
            </a:extLst>
          </p:cNvPr>
          <p:cNvSpPr txBox="1"/>
          <p:nvPr/>
        </p:nvSpPr>
        <p:spPr>
          <a:xfrm>
            <a:off x="5610227" y="5966113"/>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普通人</a:t>
            </a:r>
          </a:p>
        </p:txBody>
      </p:sp>
    </p:spTree>
    <p:extLst>
      <p:ext uri="{BB962C8B-B14F-4D97-AF65-F5344CB8AC3E}">
        <p14:creationId xmlns:p14="http://schemas.microsoft.com/office/powerpoint/2010/main" val="1185180137"/>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76200"/>
            <a:ext cx="37338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遞迴式成長</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32</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799" y="1207892"/>
            <a:ext cx="8229600" cy="2062103"/>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自己開始不斷演化變更聰明，然後再改良自己變得再更聰明，無限循環下去</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將在數十年之內，成為比人類聰明數千億倍的智慧體</a:t>
            </a:r>
          </a:p>
        </p:txBody>
      </p:sp>
      <p:pic>
        <p:nvPicPr>
          <p:cNvPr id="1028" name="Picture 4" descr="The emotional intelligence pyramid (9-layer model)">
            <a:extLst>
              <a:ext uri="{FF2B5EF4-FFF2-40B4-BE49-F238E27FC236}">
                <a16:creationId xmlns:a16="http://schemas.microsoft.com/office/drawing/2014/main" id="{32F897BF-2B68-1C05-BD85-124BC33CEBB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72653" y="6198869"/>
            <a:ext cx="685800" cy="494583"/>
          </a:xfrm>
          <a:prstGeom prst="rect">
            <a:avLst/>
          </a:prstGeom>
          <a:noFill/>
          <a:extLst>
            <a:ext uri="{909E8E84-426E-40DD-AFC4-6F175D3DCCD1}">
              <a14:hiddenFill xmlns:a14="http://schemas.microsoft.com/office/drawing/2010/main">
                <a:solidFill>
                  <a:srgbClr val="FFFFFF"/>
                </a:solidFill>
              </a14:hiddenFill>
            </a:ext>
          </a:extLst>
        </p:spPr>
      </p:pic>
      <p:sp>
        <p:nvSpPr>
          <p:cNvPr id="8" name="文字方塊 7">
            <a:extLst>
              <a:ext uri="{FF2B5EF4-FFF2-40B4-BE49-F238E27FC236}">
                <a16:creationId xmlns:a16="http://schemas.microsoft.com/office/drawing/2014/main" id="{7C4B061C-6CC7-831D-997C-9063A92FF317}"/>
              </a:ext>
            </a:extLst>
          </p:cNvPr>
          <p:cNvSpPr txBox="1"/>
          <p:nvPr/>
        </p:nvSpPr>
        <p:spPr>
          <a:xfrm>
            <a:off x="3200402" y="3175196"/>
            <a:ext cx="2543175" cy="584775"/>
          </a:xfrm>
          <a:prstGeom prst="rect">
            <a:avLst/>
          </a:prstGeom>
          <a:noFill/>
        </p:spPr>
        <p:txBody>
          <a:bodyPr wrap="square">
            <a:spAutoFit/>
          </a:bodyPr>
          <a:lstStyle/>
          <a:p>
            <a:r>
              <a:rPr lang="en-US" altLang="zh-TW" sz="3200" dirty="0" err="1">
                <a:solidFill>
                  <a:srgbClr val="FF0000"/>
                </a:solidFill>
                <a:latin typeface="微軟正黑體" panose="020B0604030504040204" pitchFamily="34" charset="-120"/>
                <a:ea typeface="微軟正黑體" panose="020B0604030504040204" pitchFamily="34" charset="-120"/>
              </a:rPr>
              <a:t>ChatGPT</a:t>
            </a:r>
            <a:endParaRPr lang="zh-TW" altLang="en-US" sz="3200" dirty="0">
              <a:solidFill>
                <a:srgbClr val="FF0000"/>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655756637"/>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xponential Growth and Decay | CK-12 Foundation">
            <a:extLst>
              <a:ext uri="{FF2B5EF4-FFF2-40B4-BE49-F238E27FC236}">
                <a16:creationId xmlns:a16="http://schemas.microsoft.com/office/drawing/2014/main" id="{4C6E2039-D889-AD02-DD45-BE72290F1F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3477" y="0"/>
            <a:ext cx="68754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357256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1600200" y="144208"/>
            <a:ext cx="63246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可能組礙</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進步的因素</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34</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47700" y="1413063"/>
            <a:ext cx="8229600" cy="5016758"/>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大規模的災難，最可能發生的是國家之間相互毀滅的核戰或小行星撞地球</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無論電腦硬體發展到多先進的程度，我們都無法讓其「甦醒」</a:t>
            </a:r>
            <a:r>
              <a:rPr lang="en-US" altLang="zh-TW" sz="3200" dirty="0">
                <a:solidFill>
                  <a:prstClr val="white"/>
                </a:solidFill>
                <a:latin typeface="微軟正黑體" panose="020B0604030504040204" pitchFamily="34" charset="-120"/>
                <a:ea typeface="微軟正黑體" panose="020B0604030504040204" pitchFamily="34" charset="-120"/>
              </a:rPr>
              <a:t>(EA</a:t>
            </a:r>
            <a:r>
              <a:rPr lang="zh-TW" altLang="en-US" sz="3200" dirty="0">
                <a:solidFill>
                  <a:prstClr val="white"/>
                </a:solidFill>
                <a:latin typeface="微軟正黑體" panose="020B0604030504040204" pitchFamily="34" charset="-120"/>
                <a:ea typeface="微軟正黑體" panose="020B0604030504040204" pitchFamily="34" charset="-120"/>
              </a:rPr>
              <a:t>的出現？</a:t>
            </a:r>
            <a:r>
              <a:rPr lang="en-US" altLang="zh-TW" sz="3200" dirty="0">
                <a:solidFill>
                  <a:prstClr val="white"/>
                </a:solidFill>
                <a:latin typeface="微軟正黑體" panose="020B0604030504040204" pitchFamily="34" charset="-120"/>
                <a:ea typeface="微軟正黑體" panose="020B0604030504040204" pitchFamily="34" charset="-120"/>
              </a:rPr>
              <a:t>)</a:t>
            </a:r>
            <a:endParaRPr lang="zh-TW" altLang="en-US"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我們大大低估了人類大腦的計算能力，這將使得電腦超越人腦的時間大大延遲</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藝術對於人類的阻礙，以及人類的藝術不能讓機器人明白</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這就是宇宙進化的正常過程，無法阻止也不需要阻止</a:t>
            </a:r>
          </a:p>
        </p:txBody>
      </p:sp>
    </p:spTree>
    <p:extLst>
      <p:ext uri="{BB962C8B-B14F-4D97-AF65-F5344CB8AC3E}">
        <p14:creationId xmlns:p14="http://schemas.microsoft.com/office/powerpoint/2010/main" val="80268442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667000" y="30480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人工智慧對齊</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35</a:t>
            </a:fld>
            <a:endParaRPr lang="en-US" dirty="0">
              <a:solidFill>
                <a:srgbClr val="D4D2D0"/>
              </a:solidFill>
              <a:latin typeface="Century Schoolbook"/>
            </a:endParaRPr>
          </a:p>
        </p:txBody>
      </p:sp>
    </p:spTree>
    <p:extLst>
      <p:ext uri="{BB962C8B-B14F-4D97-AF65-F5344CB8AC3E}">
        <p14:creationId xmlns:p14="http://schemas.microsoft.com/office/powerpoint/2010/main" val="2343822572"/>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人工智慧對齊</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36</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AI alignment</a:t>
            </a:r>
            <a:r>
              <a:rPr lang="zh-TW" altLang="en-US" sz="3200" dirty="0">
                <a:solidFill>
                  <a:prstClr val="white"/>
                </a:solidFill>
                <a:latin typeface="微軟正黑體" panose="020B0604030504040204" pitchFamily="34" charset="-120"/>
                <a:ea typeface="微軟正黑體" panose="020B0604030504040204" pitchFamily="34" charset="-120"/>
              </a:rPr>
              <a:t>：引導</a:t>
            </a:r>
            <a:r>
              <a:rPr lang="zh-TW" altLang="en-US" sz="3200" dirty="0">
                <a:solidFill>
                  <a:prstClr val="white"/>
                </a:solidFill>
                <a:latin typeface="微軟正黑體" panose="020B0604030504040204" pitchFamily="34" charset="-120"/>
                <a:ea typeface="微軟正黑體" panose="020B0604030504040204" pitchFamily="34" charset="-120"/>
                <a:hlinkClick r:id="rId3" tooltip="人工智慧">
                  <a:extLst>
                    <a:ext uri="{A12FA001-AC4F-418D-AE19-62706E023703}">
                      <ahyp:hlinkClr xmlns:ahyp="http://schemas.microsoft.com/office/drawing/2018/hyperlinkcolor" val="tx"/>
                    </a:ext>
                  </a:extLst>
                </a:hlinkClick>
              </a:rPr>
              <a:t>人工智慧</a:t>
            </a:r>
            <a:r>
              <a:rPr lang="zh-TW" altLang="en-US" sz="3200" dirty="0">
                <a:solidFill>
                  <a:prstClr val="white"/>
                </a:solidFill>
                <a:latin typeface="微軟正黑體" panose="020B0604030504040204" pitchFamily="34" charset="-120"/>
                <a:ea typeface="微軟正黑體" panose="020B0604030504040204" pitchFamily="34" charset="-120"/>
              </a:rPr>
              <a:t>系統的行為，使其符合設計者的利益和預期目標</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對齊的人工智慧行為會向著預期方向發展</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未對齊的人工智慧的行為雖然也具備特定目標，但此目標並非設計者所預期</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在目前部署的商業系統，例如</a:t>
            </a:r>
            <a:r>
              <a:rPr lang="zh-TW" altLang="en-US" sz="3200" dirty="0">
                <a:solidFill>
                  <a:prstClr val="white"/>
                </a:solidFill>
                <a:latin typeface="微軟正黑體" panose="020B0604030504040204" pitchFamily="34" charset="-120"/>
                <a:ea typeface="微軟正黑體" panose="020B0604030504040204" pitchFamily="34" charset="-120"/>
                <a:hlinkClick r:id="rId4" tooltip="機器人">
                  <a:extLst>
                    <a:ext uri="{A12FA001-AC4F-418D-AE19-62706E023703}">
                      <ahyp:hlinkClr xmlns:ahyp="http://schemas.microsoft.com/office/drawing/2018/hyperlinkcolor" val="tx"/>
                    </a:ext>
                  </a:extLst>
                </a:hlinkClick>
              </a:rPr>
              <a:t>機器人</a:t>
            </a:r>
            <a:r>
              <a:rPr lang="zh-TW" altLang="en-US"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hlinkClick r:id="rId5" tooltip="語言模型">
                  <a:extLst>
                    <a:ext uri="{A12FA001-AC4F-418D-AE19-62706E023703}">
                      <ahyp:hlinkClr xmlns:ahyp="http://schemas.microsoft.com/office/drawing/2018/hyperlinkcolor" val="tx"/>
                    </a:ext>
                  </a:extLst>
                </a:hlinkClick>
              </a:rPr>
              <a:t>語言模型</a:t>
            </a:r>
            <a:r>
              <a:rPr lang="en-US" altLang="zh-TW" sz="3200" baseline="30000" dirty="0">
                <a:solidFill>
                  <a:prstClr val="white"/>
                </a:solidFill>
                <a:latin typeface="微軟正黑體" panose="020B0604030504040204" pitchFamily="34" charset="-120"/>
                <a:ea typeface="微軟正黑體" panose="020B0604030504040204" pitchFamily="34" charset="-120"/>
                <a:hlinkClick r:id="rId6">
                  <a:extLst>
                    <a:ext uri="{A12FA001-AC4F-418D-AE19-62706E023703}">
                      <ahyp:hlinkClr xmlns:ahyp="http://schemas.microsoft.com/office/drawing/2018/hyperlinkcolor" val="tx"/>
                    </a:ext>
                  </a:extLst>
                </a:hlinkClick>
              </a:rPr>
              <a:t>]</a:t>
            </a:r>
            <a:r>
              <a:rPr lang="zh-TW" altLang="en-US"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hlinkClick r:id="rId7" tooltip="自動駕駛汽車">
                  <a:extLst>
                    <a:ext uri="{A12FA001-AC4F-418D-AE19-62706E023703}">
                      <ahyp:hlinkClr xmlns:ahyp="http://schemas.microsoft.com/office/drawing/2018/hyperlinkcolor" val="tx"/>
                    </a:ext>
                  </a:extLst>
                </a:hlinkClick>
              </a:rPr>
              <a:t>自動駕駛汽車</a:t>
            </a:r>
            <a:r>
              <a:rPr lang="zh-TW" altLang="en-US"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hlinkClick r:id="rId8" tooltip="推薦系統">
                  <a:extLst>
                    <a:ext uri="{A12FA001-AC4F-418D-AE19-62706E023703}">
                      <ahyp:hlinkClr xmlns:ahyp="http://schemas.microsoft.com/office/drawing/2018/hyperlinkcolor" val="tx"/>
                    </a:ext>
                  </a:extLst>
                </a:hlinkClick>
              </a:rPr>
              <a:t>社交媒體推薦引擎</a:t>
            </a:r>
            <a:r>
              <a:rPr lang="zh-TW" altLang="en-US" sz="3200" dirty="0">
                <a:solidFill>
                  <a:prstClr val="white"/>
                </a:solidFill>
                <a:latin typeface="微軟正黑體" panose="020B0604030504040204" pitchFamily="34" charset="-120"/>
                <a:ea typeface="微軟正黑體" panose="020B0604030504040204" pitchFamily="34" charset="-120"/>
              </a:rPr>
              <a:t>中，上述問題已有顯現</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是人工智慧安全的子集合</a:t>
            </a:r>
          </a:p>
        </p:txBody>
      </p:sp>
    </p:spTree>
    <p:extLst>
      <p:ext uri="{BB962C8B-B14F-4D97-AF65-F5344CB8AC3E}">
        <p14:creationId xmlns:p14="http://schemas.microsoft.com/office/powerpoint/2010/main" val="258652102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人工智慧對齊</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37</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3810000" cy="452431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希臘神話中的</a:t>
            </a:r>
            <a:r>
              <a:rPr lang="zh-TW" altLang="en-US" sz="3200" dirty="0">
                <a:solidFill>
                  <a:prstClr val="white"/>
                </a:solidFill>
                <a:latin typeface="微軟正黑體" panose="020B0604030504040204" pitchFamily="34" charset="-120"/>
                <a:ea typeface="微軟正黑體" panose="020B0604030504040204" pitchFamily="34" charset="-120"/>
                <a:hlinkClick r:id="rId3" tooltip="弗里吉亞">
                  <a:extLst>
                    <a:ext uri="{A12FA001-AC4F-418D-AE19-62706E023703}">
                      <ahyp:hlinkClr xmlns:ahyp="http://schemas.microsoft.com/office/drawing/2018/hyperlinkcolor" val="tx"/>
                    </a:ext>
                  </a:extLst>
                </a:hlinkClick>
              </a:rPr>
              <a:t>弗里吉亞</a:t>
            </a:r>
            <a:r>
              <a:rPr lang="zh-TW" altLang="en-US" sz="3200" dirty="0">
                <a:solidFill>
                  <a:prstClr val="white"/>
                </a:solidFill>
                <a:latin typeface="微軟正黑體" panose="020B0604030504040204" pitchFamily="34" charset="-120"/>
                <a:ea typeface="微軟正黑體" panose="020B0604030504040204" pitchFamily="34" charset="-120"/>
              </a:rPr>
              <a:t>國王</a:t>
            </a:r>
            <a:r>
              <a:rPr lang="zh-TW" altLang="en-US" sz="3200" dirty="0">
                <a:solidFill>
                  <a:prstClr val="white"/>
                </a:solidFill>
                <a:latin typeface="微軟正黑體" panose="020B0604030504040204" pitchFamily="34" charset="-120"/>
                <a:ea typeface="微軟正黑體" panose="020B0604030504040204" pitchFamily="34" charset="-120"/>
                <a:hlinkClick r:id="rId4" tooltip="邁達斯">
                  <a:extLst>
                    <a:ext uri="{A12FA001-AC4F-418D-AE19-62706E023703}">
                      <ahyp:hlinkClr xmlns:ahyp="http://schemas.microsoft.com/office/drawing/2018/hyperlinkcolor" val="tx"/>
                    </a:ext>
                  </a:extLst>
                </a:hlinkClick>
              </a:rPr>
              <a:t>邁達斯</a:t>
            </a:r>
            <a:r>
              <a:rPr lang="zh-TW" altLang="en-US" sz="3200" dirty="0">
                <a:solidFill>
                  <a:prstClr val="white"/>
                </a:solidFill>
                <a:latin typeface="微軟正黑體" panose="020B0604030504040204" pitchFamily="34" charset="-120"/>
                <a:ea typeface="微軟正黑體" panose="020B0604030504040204" pitchFamily="34" charset="-120"/>
              </a:rPr>
              <a:t>向神索取「點石成金」的能力，卻忘記指定例外，結果就連食物也變成了無法食用的金子，女兒也因他的觸碰成了金質雕像</a:t>
            </a:r>
          </a:p>
        </p:txBody>
      </p:sp>
      <p:pic>
        <p:nvPicPr>
          <p:cNvPr id="5122" name="Picture 2" descr="undefined">
            <a:extLst>
              <a:ext uri="{FF2B5EF4-FFF2-40B4-BE49-F238E27FC236}">
                <a16:creationId xmlns:a16="http://schemas.microsoft.com/office/drawing/2014/main" id="{41FA1CAE-A66A-DF09-8199-2790B1C4B45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6800" y="1483356"/>
            <a:ext cx="3448048" cy="51240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6328535"/>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人工智慧對齊</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38</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6001643"/>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建立人工智慧的人無法在事先想到所有的可能性，包括不正常的後果</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目前大部分</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的基礎是神經網路，但神經元的運作方式是無法解釋的</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的目的就是優化</a:t>
            </a:r>
            <a:r>
              <a:rPr lang="en-US" altLang="zh-TW" sz="3200" dirty="0">
                <a:solidFill>
                  <a:prstClr val="white"/>
                </a:solidFill>
                <a:latin typeface="微軟正黑體" panose="020B0604030504040204" pitchFamily="34" charset="-120"/>
                <a:ea typeface="微軟正黑體" panose="020B0604030504040204" pitchFamily="34" charset="-120"/>
              </a:rPr>
              <a:t>loss function</a:t>
            </a:r>
            <a:r>
              <a:rPr lang="zh-TW" altLang="en-US" sz="3200" dirty="0">
                <a:solidFill>
                  <a:prstClr val="white"/>
                </a:solidFill>
                <a:latin typeface="微軟正黑體" panose="020B0604030504040204" pitchFamily="34" charset="-120"/>
                <a:ea typeface="微軟正黑體" panose="020B0604030504040204" pitchFamily="34" charset="-120"/>
              </a:rPr>
              <a:t>，對電腦來說這件事並無意識的存在</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強</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會用各種各樣的方式來優化</a:t>
            </a:r>
            <a:r>
              <a:rPr lang="en-US" altLang="zh-TW" sz="3200" dirty="0">
                <a:solidFill>
                  <a:prstClr val="white"/>
                </a:solidFill>
                <a:latin typeface="微軟正黑體" panose="020B0604030504040204" pitchFamily="34" charset="-120"/>
                <a:ea typeface="微軟正黑體" panose="020B0604030504040204" pitchFamily="34" charset="-120"/>
              </a:rPr>
              <a:t>loss function</a:t>
            </a:r>
            <a:r>
              <a:rPr lang="zh-TW" altLang="en-US" sz="3200" dirty="0">
                <a:solidFill>
                  <a:prstClr val="white"/>
                </a:solidFill>
                <a:latin typeface="微軟正黑體" panose="020B0604030504040204" pitchFamily="34" charset="-120"/>
                <a:ea typeface="微軟正黑體" panose="020B0604030504040204" pitchFamily="34" charset="-120"/>
              </a:rPr>
              <a:t>，包括獲取控制權，消除障礙</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電腦病毒不是這一類，主要針對失控的後果，和預期目標不同</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404520731"/>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undefined">
            <a:extLst>
              <a:ext uri="{FF2B5EF4-FFF2-40B4-BE49-F238E27FC236}">
                <a16:creationId xmlns:a16="http://schemas.microsoft.com/office/drawing/2014/main" id="{83C47741-AD30-51E6-EEF4-E71AF89214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252" y="0"/>
            <a:ext cx="71739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422820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438400" y="76200"/>
            <a:ext cx="42672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什麼是奇異點</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物理學上黑洞的中心，引力無限大，密度無限小，沒有體積</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所有物理定律到此全部失效</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一但發生不可能再反轉回原來的狀態</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描述技術進步發展的一個點</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電動車的奇異點：特斯拉的出現</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智慧手機的奇異點：</a:t>
            </a:r>
            <a:r>
              <a:rPr lang="en-US" altLang="zh-TW" sz="3200" dirty="0">
                <a:solidFill>
                  <a:prstClr val="white"/>
                </a:solidFill>
                <a:latin typeface="微軟正黑體" panose="020B0604030504040204" pitchFamily="34" charset="-120"/>
                <a:ea typeface="微軟正黑體" panose="020B0604030504040204" pitchFamily="34" charset="-120"/>
              </a:rPr>
              <a:t>iPhone</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人工智慧的奇異點：</a:t>
            </a:r>
            <a:r>
              <a:rPr lang="en-US" altLang="zh-TW" sz="3200" dirty="0" err="1">
                <a:solidFill>
                  <a:prstClr val="white"/>
                </a:solidFill>
                <a:latin typeface="微軟正黑體" panose="020B0604030504040204" pitchFamily="34" charset="-120"/>
                <a:ea typeface="微軟正黑體" panose="020B0604030504040204" pitchFamily="34" charset="-120"/>
              </a:rPr>
              <a:t>ChatGPT</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人工智慧的發展速度會越來越快，最終會超過人類</a:t>
            </a:r>
            <a:r>
              <a:rPr lang="zh-TW" altLang="en-US" sz="3200">
                <a:solidFill>
                  <a:prstClr val="white"/>
                </a:solidFill>
                <a:latin typeface="微軟正黑體" panose="020B0604030504040204" pitchFamily="34" charset="-120"/>
                <a:ea typeface="微軟正黑體" panose="020B0604030504040204" pitchFamily="34" charset="-120"/>
              </a:rPr>
              <a:t>智慧，此事件</a:t>
            </a:r>
            <a:r>
              <a:rPr lang="zh-TW" altLang="en-US" sz="3200" dirty="0">
                <a:solidFill>
                  <a:prstClr val="white"/>
                </a:solidFill>
                <a:latin typeface="微軟正黑體" panose="020B0604030504040204" pitchFamily="34" charset="-120"/>
                <a:ea typeface="微軟正黑體" panose="020B0604030504040204" pitchFamily="34" charset="-120"/>
              </a:rPr>
              <a:t>就是奇異點</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895041390"/>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667000" y="30480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機器人三原則</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40</a:t>
            </a:fld>
            <a:endParaRPr lang="en-US" dirty="0">
              <a:solidFill>
                <a:srgbClr val="D4D2D0"/>
              </a:solidFill>
              <a:latin typeface="Century Schoolbook"/>
            </a:endParaRPr>
          </a:p>
        </p:txBody>
      </p:sp>
    </p:spTree>
    <p:extLst>
      <p:ext uri="{BB962C8B-B14F-4D97-AF65-F5344CB8AC3E}">
        <p14:creationId xmlns:p14="http://schemas.microsoft.com/office/powerpoint/2010/main" val="1949130300"/>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機器人三原則</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41</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0"/>
            <a:ext cx="8229600" cy="5509200"/>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以撒</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艾西莫夫於</a:t>
            </a:r>
            <a:r>
              <a:rPr lang="en-US" altLang="zh-TW" sz="3200" dirty="0">
                <a:solidFill>
                  <a:prstClr val="white"/>
                </a:solidFill>
                <a:latin typeface="微軟正黑體" panose="020B0604030504040204" pitchFamily="34" charset="-120"/>
                <a:ea typeface="微軟正黑體" panose="020B0604030504040204" pitchFamily="34" charset="-120"/>
              </a:rPr>
              <a:t>1942</a:t>
            </a:r>
            <a:r>
              <a:rPr lang="zh-TW" altLang="en-US" sz="3200" dirty="0">
                <a:solidFill>
                  <a:prstClr val="white"/>
                </a:solidFill>
                <a:latin typeface="微軟正黑體" panose="020B0604030504040204" pitchFamily="34" charset="-120"/>
                <a:ea typeface="微軟正黑體" panose="020B0604030504040204" pitchFamily="34" charset="-120"/>
              </a:rPr>
              <a:t>年發表的作品（</a:t>
            </a:r>
            <a:r>
              <a:rPr lang="en-US" altLang="zh-TW" sz="3200" dirty="0">
                <a:solidFill>
                  <a:prstClr val="white"/>
                </a:solidFill>
                <a:latin typeface="微軟正黑體" panose="020B0604030504040204" pitchFamily="34" charset="-120"/>
                <a:ea typeface="微軟正黑體" panose="020B0604030504040204" pitchFamily="34" charset="-120"/>
              </a:rPr>
              <a:t>Runaround, I, Robot</a:t>
            </a:r>
            <a:r>
              <a:rPr lang="zh-TW" altLang="en-US" sz="3200" dirty="0">
                <a:solidFill>
                  <a:prstClr val="white"/>
                </a:solidFill>
                <a:latin typeface="微軟正黑體" panose="020B0604030504040204" pitchFamily="34" charset="-120"/>
                <a:ea typeface="微軟正黑體" panose="020B0604030504040204" pitchFamily="34" charset="-120"/>
              </a:rPr>
              <a:t>）</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一：機器人不得傷害人類，或坐視人類受到傷害；</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二、機器人必須服從人類命令，除非命令與第一法則發生衝突</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三、在不違背第一或第二法則之下，機器人可以保護自己</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就是一個唬爛的東西。</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srgbClr val="FFFF00"/>
                </a:solidFill>
                <a:latin typeface="微軟正黑體" panose="020B0604030504040204" pitchFamily="34" charset="-120"/>
                <a:ea typeface="微軟正黑體" panose="020B0604030504040204" pitchFamily="34" charset="-120"/>
              </a:rPr>
              <a:t>兩個人打架，機器人要幫誰？</a:t>
            </a:r>
            <a:endParaRPr lang="en-US" altLang="zh-TW" sz="3200" dirty="0">
              <a:solidFill>
                <a:srgbClr val="FFFF00"/>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827442896"/>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667000" y="30480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機器人六原則</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42</a:t>
            </a:fld>
            <a:endParaRPr lang="en-US" dirty="0">
              <a:solidFill>
                <a:srgbClr val="D4D2D0"/>
              </a:solidFill>
              <a:latin typeface="Century Schoolbook"/>
            </a:endParaRPr>
          </a:p>
        </p:txBody>
      </p:sp>
    </p:spTree>
    <p:extLst>
      <p:ext uri="{BB962C8B-B14F-4D97-AF65-F5344CB8AC3E}">
        <p14:creationId xmlns:p14="http://schemas.microsoft.com/office/powerpoint/2010/main" val="2981062890"/>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機器人六原則</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43</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Microsoft JhengHei" panose="020B0604030504040204" pitchFamily="34" charset="-120"/>
                <a:ea typeface="Microsoft JhengHei" panose="020B0604030504040204" pitchFamily="34" charset="-120"/>
              </a:rPr>
              <a:t>微軟 </a:t>
            </a:r>
            <a:r>
              <a:rPr lang="en-US" altLang="zh-TW" sz="3200" dirty="0">
                <a:solidFill>
                  <a:prstClr val="white"/>
                </a:solidFill>
                <a:latin typeface="Microsoft JhengHei" panose="020B0604030504040204" pitchFamily="34" charset="-120"/>
                <a:ea typeface="Microsoft JhengHei" panose="020B0604030504040204" pitchFamily="34" charset="-120"/>
              </a:rPr>
              <a:t>CEO Satya Nadella 2016</a:t>
            </a:r>
            <a:r>
              <a:rPr lang="zh-TW" altLang="en-US" sz="3200" dirty="0">
                <a:solidFill>
                  <a:prstClr val="white"/>
                </a:solidFill>
                <a:latin typeface="Microsoft JhengHei" panose="020B0604030504040204" pitchFamily="34" charset="-120"/>
                <a:ea typeface="Microsoft JhengHei" panose="020B0604030504040204" pitchFamily="34" charset="-120"/>
              </a:rPr>
              <a:t>年提出</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1</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必須用來輔助人類</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2</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必須是透明的</a:t>
            </a:r>
            <a:endParaRPr lang="en-US" altLang="zh-TW" sz="3200" b="1"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3</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必須實現效能最大化，同時又不能傷害人的尊嚴</a:t>
            </a:r>
            <a:endParaRPr lang="en-US" altLang="zh-TW" sz="3200" b="1"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4</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必須用於智慧隱私</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5</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必須承擔算法責任以便人類可以撤銷非故意的傷害</a:t>
            </a:r>
            <a:endParaRPr lang="en-US" altLang="zh-TW" sz="3200" b="1"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6</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必須防止偏見</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28809589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152650" y="3810000"/>
            <a:ext cx="60198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阿西洛馬會議</a:t>
            </a:r>
            <a:endParaRPr lang="en-US" altLang="zh-TW"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a:p>
            <a:pPr algn="just"/>
            <a:r>
              <a:rPr lang="en-US" altLang="zh-TW" sz="4800" dirty="0">
                <a:latin typeface="Microsoft JhengHei" panose="020B0604030504040204" pitchFamily="34" charset="-120"/>
                <a:ea typeface="Microsoft JhengHei" panose="020B0604030504040204" pitchFamily="34" charset="-120"/>
              </a:rPr>
              <a:t>Asilomar</a:t>
            </a:r>
          </a:p>
          <a:p>
            <a:pPr algn="just"/>
            <a:r>
              <a:rPr lang="en-US" altLang="zh-TW" sz="4800" dirty="0">
                <a:latin typeface="Microsoft JhengHei" panose="020B0604030504040204" pitchFamily="34" charset="-120"/>
                <a:ea typeface="Microsoft JhengHei" panose="020B0604030504040204" pitchFamily="34" charset="-120"/>
              </a:rPr>
              <a:t>AI Principles</a:t>
            </a:r>
            <a:endPar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44</a:t>
            </a:fld>
            <a:endParaRPr lang="en-US" dirty="0">
              <a:solidFill>
                <a:srgbClr val="D4D2D0"/>
              </a:solidFill>
              <a:latin typeface="Century Schoolbook"/>
            </a:endParaRPr>
          </a:p>
        </p:txBody>
      </p:sp>
    </p:spTree>
    <p:extLst>
      <p:ext uri="{BB962C8B-B14F-4D97-AF65-F5344CB8AC3E}">
        <p14:creationId xmlns:p14="http://schemas.microsoft.com/office/powerpoint/2010/main" val="192602241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阿西洛馬會議</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45</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Microsoft JhengHei" panose="020B0604030504040204" pitchFamily="34" charset="-120"/>
                <a:ea typeface="Microsoft JhengHei" panose="020B0604030504040204" pitchFamily="34" charset="-120"/>
              </a:rPr>
              <a:t>2017</a:t>
            </a:r>
            <a:r>
              <a:rPr lang="zh-TW" altLang="en-US" sz="3200" dirty="0">
                <a:solidFill>
                  <a:prstClr val="white"/>
                </a:solidFill>
                <a:latin typeface="Microsoft JhengHei" panose="020B0604030504040204" pitchFamily="34" charset="-120"/>
                <a:ea typeface="Microsoft JhengHei" panose="020B0604030504040204" pitchFamily="34" charset="-120"/>
              </a:rPr>
              <a:t>年</a:t>
            </a:r>
            <a:r>
              <a:rPr lang="en-US" altLang="zh-TW" sz="3200" dirty="0">
                <a:solidFill>
                  <a:prstClr val="white"/>
                </a:solidFill>
                <a:latin typeface="Microsoft JhengHei" panose="020B0604030504040204" pitchFamily="34" charset="-120"/>
                <a:ea typeface="Microsoft JhengHei" panose="020B0604030504040204" pitchFamily="34" charset="-120"/>
              </a:rPr>
              <a:t>1</a:t>
            </a:r>
            <a:r>
              <a:rPr lang="zh-TW" altLang="en-US" sz="3200" dirty="0">
                <a:solidFill>
                  <a:prstClr val="white"/>
                </a:solidFill>
                <a:latin typeface="Microsoft JhengHei" panose="020B0604030504040204" pitchFamily="34" charset="-120"/>
                <a:ea typeface="Microsoft JhengHei" panose="020B0604030504040204" pitchFamily="34" charset="-120"/>
              </a:rPr>
              <a:t>月</a:t>
            </a:r>
            <a:r>
              <a:rPr lang="en-US" altLang="zh-TW" sz="3200" dirty="0">
                <a:solidFill>
                  <a:prstClr val="white"/>
                </a:solidFill>
                <a:latin typeface="Microsoft JhengHei" panose="020B0604030504040204" pitchFamily="34" charset="-120"/>
                <a:ea typeface="Microsoft JhengHei" panose="020B0604030504040204" pitchFamily="34" charset="-120"/>
              </a:rPr>
              <a:t>5-8</a:t>
            </a:r>
            <a:r>
              <a:rPr lang="zh-TW" altLang="en-US" sz="3200" dirty="0">
                <a:solidFill>
                  <a:prstClr val="white"/>
                </a:solidFill>
                <a:latin typeface="Microsoft JhengHei" panose="020B0604030504040204" pitchFamily="34" charset="-120"/>
                <a:ea typeface="Microsoft JhengHei" panose="020B0604030504040204" pitchFamily="34" charset="-120"/>
              </a:rPr>
              <a:t>日在加州阿西洛馬召開</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Microsoft JhengHei" panose="020B0604030504040204" pitchFamily="34" charset="-120"/>
                <a:ea typeface="Microsoft JhengHei" panose="020B0604030504040204" pitchFamily="34" charset="-120"/>
              </a:rPr>
              <a:t>2000</a:t>
            </a:r>
            <a:r>
              <a:rPr lang="zh-TW" altLang="en-US" sz="3200" dirty="0">
                <a:solidFill>
                  <a:prstClr val="white"/>
                </a:solidFill>
                <a:latin typeface="Microsoft JhengHei" panose="020B0604030504040204" pitchFamily="34" charset="-120"/>
                <a:ea typeface="Microsoft JhengHei" panose="020B0604030504040204" pitchFamily="34" charset="-120"/>
              </a:rPr>
              <a:t>餘位業界人士，包括</a:t>
            </a:r>
            <a:r>
              <a:rPr lang="en-US" altLang="zh-TW" sz="3200" dirty="0">
                <a:solidFill>
                  <a:prstClr val="white"/>
                </a:solidFill>
                <a:latin typeface="Microsoft JhengHei" panose="020B0604030504040204" pitchFamily="34" charset="-120"/>
                <a:ea typeface="Microsoft JhengHei" panose="020B0604030504040204" pitchFamily="34" charset="-120"/>
              </a:rPr>
              <a:t>844</a:t>
            </a:r>
            <a:r>
              <a:rPr lang="zh-TW" altLang="en-US" sz="3200" dirty="0">
                <a:solidFill>
                  <a:prstClr val="white"/>
                </a:solidFill>
                <a:latin typeface="Microsoft JhengHei" panose="020B0604030504040204" pitchFamily="34" charset="-120"/>
                <a:ea typeface="Microsoft JhengHei" panose="020B0604030504040204" pitchFamily="34" charset="-120"/>
              </a:rPr>
              <a:t>名學者專家所共同簽署的人工智慧發展</a:t>
            </a:r>
            <a:r>
              <a:rPr lang="en-US" altLang="zh-TW" sz="3200" dirty="0">
                <a:solidFill>
                  <a:prstClr val="white"/>
                </a:solidFill>
                <a:latin typeface="Microsoft JhengHei" panose="020B0604030504040204" pitchFamily="34" charset="-120"/>
                <a:ea typeface="Microsoft JhengHei" panose="020B0604030504040204" pitchFamily="34" charset="-120"/>
              </a:rPr>
              <a:t>23</a:t>
            </a:r>
            <a:r>
              <a:rPr lang="zh-TW" altLang="en-US" sz="3200" dirty="0">
                <a:solidFill>
                  <a:prstClr val="white"/>
                </a:solidFill>
                <a:latin typeface="Microsoft JhengHei" panose="020B0604030504040204" pitchFamily="34" charset="-120"/>
                <a:ea typeface="Microsoft JhengHei" panose="020B0604030504040204" pitchFamily="34" charset="-120"/>
              </a:rPr>
              <a:t>原則</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Microsoft JhengHei" panose="020B0604030504040204" pitchFamily="34" charset="-120"/>
                <a:ea typeface="Microsoft JhengHei" panose="020B0604030504040204" pitchFamily="34" charset="-120"/>
              </a:rPr>
              <a:t>幫助人類運用人工智慧為人類服務時，能確保人類的利益</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Microsoft JhengHei" panose="020B0604030504040204" pitchFamily="34" charset="-120"/>
                <a:ea typeface="Microsoft JhengHei" panose="020B0604030504040204" pitchFamily="34" charset="-120"/>
              </a:rPr>
              <a:t>共分為「研究議題」</a:t>
            </a:r>
            <a:r>
              <a:rPr lang="en-US" altLang="zh-TW" sz="3200" dirty="0">
                <a:solidFill>
                  <a:prstClr val="white"/>
                </a:solidFill>
                <a:latin typeface="Microsoft JhengHei" panose="020B0604030504040204" pitchFamily="34" charset="-120"/>
                <a:ea typeface="Microsoft JhengHei" panose="020B0604030504040204" pitchFamily="34" charset="-120"/>
              </a:rPr>
              <a:t>( Research Issues)</a:t>
            </a:r>
            <a:r>
              <a:rPr lang="zh-TW" altLang="en-US" sz="3200" dirty="0">
                <a:solidFill>
                  <a:prstClr val="white"/>
                </a:solidFill>
                <a:latin typeface="Microsoft JhengHei" panose="020B0604030504040204" pitchFamily="34" charset="-120"/>
                <a:ea typeface="Microsoft JhengHei" panose="020B0604030504040204" pitchFamily="34" charset="-120"/>
              </a:rPr>
              <a:t>、「倫理與價值觀」</a:t>
            </a:r>
            <a:r>
              <a:rPr lang="en-US" altLang="zh-TW" sz="3200" dirty="0">
                <a:solidFill>
                  <a:prstClr val="white"/>
                </a:solidFill>
                <a:latin typeface="Microsoft JhengHei" panose="020B0604030504040204" pitchFamily="34" charset="-120"/>
                <a:ea typeface="Microsoft JhengHei" panose="020B0604030504040204" pitchFamily="34" charset="-120"/>
              </a:rPr>
              <a:t>( Ethics and Values)</a:t>
            </a:r>
            <a:r>
              <a:rPr lang="zh-TW" altLang="en-US" sz="3200" dirty="0">
                <a:solidFill>
                  <a:prstClr val="white"/>
                </a:solidFill>
                <a:latin typeface="Microsoft JhengHei" panose="020B0604030504040204" pitchFamily="34" charset="-120"/>
                <a:ea typeface="Microsoft JhengHei" panose="020B0604030504040204" pitchFamily="34" charset="-120"/>
              </a:rPr>
              <a:t>，及「更長期問題」</a:t>
            </a:r>
            <a:r>
              <a:rPr lang="en-US" altLang="zh-TW" sz="3200" dirty="0">
                <a:solidFill>
                  <a:prstClr val="white"/>
                </a:solidFill>
                <a:latin typeface="Microsoft JhengHei" panose="020B0604030504040204" pitchFamily="34" charset="-120"/>
                <a:ea typeface="Microsoft JhengHei" panose="020B0604030504040204" pitchFamily="34" charset="-120"/>
              </a:rPr>
              <a:t>( Longer-term Issues)</a:t>
            </a:r>
            <a:r>
              <a:rPr lang="zh-TW" altLang="en-US" sz="3200" dirty="0">
                <a:solidFill>
                  <a:prstClr val="white"/>
                </a:solidFill>
                <a:latin typeface="Microsoft JhengHei" panose="020B0604030504040204" pitchFamily="34" charset="-120"/>
                <a:ea typeface="Microsoft JhengHei" panose="020B0604030504040204" pitchFamily="34" charset="-120"/>
              </a:rPr>
              <a:t>等三大類</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25195363"/>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a:extLst>
              <a:ext uri="{FF2B5EF4-FFF2-40B4-BE49-F238E27FC236}">
                <a16:creationId xmlns:a16="http://schemas.microsoft.com/office/drawing/2014/main" id="{AC016CD7-B89E-103F-4BC3-D08F3D5AD339}"/>
              </a:ext>
            </a:extLst>
          </p:cNvPr>
          <p:cNvSpPr>
            <a:spLocks noGrp="1"/>
          </p:cNvSpPr>
          <p:nvPr>
            <p:ph type="body" sz="quarter" idx="11"/>
          </p:nvPr>
        </p:nvSpPr>
        <p:spPr>
          <a:xfrm>
            <a:off x="533402" y="990600"/>
            <a:ext cx="2905125" cy="2209800"/>
          </a:xfrm>
        </p:spPr>
        <p:txBody>
          <a:bodyPr/>
          <a:lstStyle/>
          <a:p>
            <a:r>
              <a:rPr lang="zh-TW" altLang="en-US" sz="3200" b="1" dirty="0">
                <a:solidFill>
                  <a:srgbClr val="FFFF00"/>
                </a:solidFill>
                <a:latin typeface="微軟正黑體" panose="020B0604030504040204" pitchFamily="34" charset="-120"/>
                <a:ea typeface="微軟正黑體" panose="020B0604030504040204" pitchFamily="34" charset="-120"/>
              </a:rPr>
              <a:t>研究課題</a:t>
            </a:r>
            <a:endParaRPr lang="en-US" altLang="zh-TW" sz="3200" b="1" dirty="0">
              <a:solidFill>
                <a:srgbClr val="FFFF00"/>
              </a:solidFill>
              <a:latin typeface="微軟正黑體" panose="020B0604030504040204" pitchFamily="34" charset="-120"/>
              <a:ea typeface="微軟正黑體" panose="020B0604030504040204" pitchFamily="34" charset="-120"/>
            </a:endParaRPr>
          </a:p>
          <a:p>
            <a:r>
              <a:rPr lang="zh-TW" altLang="en-US" sz="2400" b="1" dirty="0">
                <a:latin typeface="微軟正黑體" panose="020B0604030504040204" pitchFamily="34" charset="-120"/>
                <a:ea typeface="微軟正黑體" panose="020B0604030504040204" pitchFamily="34" charset="-120"/>
              </a:rPr>
              <a:t>研究目標</a:t>
            </a:r>
            <a:endParaRPr lang="en-US" altLang="zh-TW" sz="2400" b="1" dirty="0">
              <a:latin typeface="微軟正黑體" panose="020B0604030504040204" pitchFamily="34" charset="-120"/>
              <a:ea typeface="微軟正黑體" panose="020B0604030504040204" pitchFamily="34" charset="-120"/>
            </a:endParaRPr>
          </a:p>
          <a:p>
            <a:r>
              <a:rPr lang="zh-TW" altLang="en-US" sz="2400" b="1" dirty="0">
                <a:latin typeface="微軟正黑體" panose="020B0604030504040204" pitchFamily="34" charset="-120"/>
                <a:ea typeface="微軟正黑體" panose="020B0604030504040204" pitchFamily="34" charset="-120"/>
              </a:rPr>
              <a:t>研究經費</a:t>
            </a:r>
            <a:endParaRPr lang="en-US" altLang="zh-TW" sz="2400" b="1" dirty="0">
              <a:latin typeface="微軟正黑體" panose="020B0604030504040204" pitchFamily="34" charset="-120"/>
              <a:ea typeface="微軟正黑體" panose="020B0604030504040204" pitchFamily="34" charset="-120"/>
            </a:endParaRPr>
          </a:p>
          <a:p>
            <a:r>
              <a:rPr lang="zh-TW" altLang="en-US" sz="2400" b="1" dirty="0">
                <a:latin typeface="微軟正黑體" panose="020B0604030504040204" pitchFamily="34" charset="-120"/>
                <a:ea typeface="微軟正黑體" panose="020B0604030504040204" pitchFamily="34" charset="-120"/>
              </a:rPr>
              <a:t>科學與政策的聯繫</a:t>
            </a:r>
            <a:endParaRPr lang="en-US" altLang="zh-TW" sz="2400" b="1" dirty="0">
              <a:latin typeface="微軟正黑體" panose="020B0604030504040204" pitchFamily="34" charset="-120"/>
              <a:ea typeface="微軟正黑體" panose="020B0604030504040204" pitchFamily="34" charset="-120"/>
            </a:endParaRPr>
          </a:p>
          <a:p>
            <a:r>
              <a:rPr lang="zh-TW" altLang="en-US" sz="2400" b="1" dirty="0">
                <a:latin typeface="微軟正黑體" panose="020B0604030504040204" pitchFamily="34" charset="-120"/>
                <a:ea typeface="微軟正黑體" panose="020B0604030504040204" pitchFamily="34" charset="-120"/>
              </a:rPr>
              <a:t>研究文化</a:t>
            </a:r>
            <a:endParaRPr lang="en-US" altLang="zh-TW" sz="2400" b="1" dirty="0">
              <a:latin typeface="微軟正黑體" panose="020B0604030504040204" pitchFamily="34" charset="-120"/>
              <a:ea typeface="微軟正黑體" panose="020B0604030504040204" pitchFamily="34" charset="-120"/>
            </a:endParaRPr>
          </a:p>
          <a:p>
            <a:r>
              <a:rPr lang="en-US" altLang="zh-TW" sz="2400" b="1" dirty="0">
                <a:latin typeface="微軟正黑體" panose="020B0604030504040204" pitchFamily="34" charset="-120"/>
                <a:ea typeface="微軟正黑體" panose="020B0604030504040204" pitchFamily="34" charset="-120"/>
              </a:rPr>
              <a:t>Race Avoidance</a:t>
            </a:r>
            <a:endParaRPr lang="zh-TW" altLang="en-US" sz="2400" dirty="0">
              <a:latin typeface="微軟正黑體" panose="020B0604030504040204" pitchFamily="34" charset="-120"/>
              <a:ea typeface="微軟正黑體" panose="020B0604030504040204" pitchFamily="34" charset="-120"/>
            </a:endParaRPr>
          </a:p>
        </p:txBody>
      </p:sp>
      <p:sp>
        <p:nvSpPr>
          <p:cNvPr id="4" name="日期版面配置區 3">
            <a:extLst>
              <a:ext uri="{FF2B5EF4-FFF2-40B4-BE49-F238E27FC236}">
                <a16:creationId xmlns:a16="http://schemas.microsoft.com/office/drawing/2014/main" id="{3CF1BD0A-84F4-F5CC-66BD-31BCD99412BA}"/>
              </a:ext>
            </a:extLst>
          </p:cNvPr>
          <p:cNvSpPr>
            <a:spLocks noGrp="1"/>
          </p:cNvSpPr>
          <p:nvPr>
            <p:ph type="dt" sz="half" idx="12"/>
          </p:nvPr>
        </p:nvSpPr>
        <p:spPr>
          <a:xfrm>
            <a:off x="152400" y="8159560"/>
            <a:ext cx="2438400" cy="244475"/>
          </a:xfrm>
        </p:spPr>
        <p:txBody>
          <a:bodyPr/>
          <a:lstStyle/>
          <a:p>
            <a:fld id="{1ED95C5C-08E9-450D-8E82-919EF68E5A6B}" type="datetime1">
              <a:rPr lang="en-US" altLang="zh-TW" sz="1600">
                <a:solidFill>
                  <a:srgbClr val="D4D2D0"/>
                </a:solidFill>
                <a:latin typeface="Century Schoolbook"/>
                <a:ea typeface="新細明體" panose="02020500000000000000" pitchFamily="18" charset="-120"/>
              </a:rPr>
              <a:pPr/>
              <a:t>4/7/2024</a:t>
            </a:fld>
            <a:endParaRPr lang="en-US" sz="1600"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6FAE8A0C-4F52-AD4E-F8AB-601C0D1A6F59}"/>
              </a:ext>
            </a:extLst>
          </p:cNvPr>
          <p:cNvSpPr>
            <a:spLocks noGrp="1"/>
          </p:cNvSpPr>
          <p:nvPr>
            <p:ph type="sldNum" sz="quarter" idx="13"/>
          </p:nvPr>
        </p:nvSpPr>
        <p:spPr>
          <a:xfrm>
            <a:off x="8258175" y="8159560"/>
            <a:ext cx="914400" cy="244475"/>
          </a:xfrm>
        </p:spPr>
        <p:txBody>
          <a:bodyPr/>
          <a:lstStyle/>
          <a:p>
            <a:fld id="{F99EC173-99AE-4773-AB25-02E469A13EAE}" type="slidenum">
              <a:rPr lang="en-US" sz="1600">
                <a:solidFill>
                  <a:srgbClr val="D4D2D0"/>
                </a:solidFill>
                <a:latin typeface="Century Schoolbook"/>
              </a:rPr>
              <a:pPr/>
              <a:t>46</a:t>
            </a:fld>
            <a:endParaRPr lang="en-US" sz="1600" dirty="0">
              <a:solidFill>
                <a:srgbClr val="D4D2D0"/>
              </a:solidFill>
              <a:latin typeface="Century Schoolbook"/>
            </a:endParaRPr>
          </a:p>
        </p:txBody>
      </p:sp>
      <p:sp>
        <p:nvSpPr>
          <p:cNvPr id="7" name="文字版面配置區 2">
            <a:extLst>
              <a:ext uri="{FF2B5EF4-FFF2-40B4-BE49-F238E27FC236}">
                <a16:creationId xmlns:a16="http://schemas.microsoft.com/office/drawing/2014/main" id="{D0CDABB2-309B-35B1-CC91-0B35F13C28CC}"/>
              </a:ext>
            </a:extLst>
          </p:cNvPr>
          <p:cNvSpPr txBox="1">
            <a:spLocks/>
          </p:cNvSpPr>
          <p:nvPr/>
        </p:nvSpPr>
        <p:spPr>
          <a:xfrm>
            <a:off x="3286127" y="4267200"/>
            <a:ext cx="2905125" cy="2430780"/>
          </a:xfrm>
          <a:prstGeom prst="rect">
            <a:avLst/>
          </a:prstGeom>
        </p:spPr>
        <p:txBody>
          <a:bodyPr tIns="91440" bIns="91440" anchor="b"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lvl2pPr marL="742950" indent="-285750" algn="l" rtl="0" eaLnBrk="1" latinLnBrk="0" hangingPunct="1">
              <a:spcBef>
                <a:spcPct val="20000"/>
              </a:spcBef>
              <a:buChar char="–"/>
              <a:defRPr kumimoji="0" sz="2400">
                <a:solidFill>
                  <a:schemeClr val="tx1"/>
                </a:solidFill>
                <a:latin typeface="+mn-lt"/>
                <a:ea typeface="+mn-ea"/>
                <a:cs typeface="+mn-cs"/>
              </a:defRPr>
            </a:lvl2pPr>
            <a:lvl3pPr marL="1143000" indent="-228600" algn="l" rtl="0" eaLnBrk="1" latinLnBrk="0" hangingPunct="1">
              <a:spcBef>
                <a:spcPct val="20000"/>
              </a:spcBef>
              <a:buChar char="•"/>
              <a:defRPr kumimoji="0" sz="2000">
                <a:solidFill>
                  <a:schemeClr val="tx1"/>
                </a:solidFill>
                <a:latin typeface="+mn-lt"/>
                <a:ea typeface="+mn-ea"/>
                <a:cs typeface="+mn-cs"/>
              </a:defRPr>
            </a:lvl3pPr>
            <a:lvl4pPr marL="1600200" indent="-228600" algn="l" rtl="0" eaLnBrk="1" latinLnBrk="0" hangingPunct="1">
              <a:spcBef>
                <a:spcPct val="20000"/>
              </a:spcBef>
              <a:buChar char="–"/>
              <a:defRPr kumimoji="0" sz="1800">
                <a:solidFill>
                  <a:schemeClr val="tx1"/>
                </a:solidFill>
                <a:latin typeface="+mn-lt"/>
                <a:ea typeface="+mn-ea"/>
                <a:cs typeface="+mn-cs"/>
              </a:defRPr>
            </a:lvl4pPr>
            <a:lvl5pPr marL="2057400" indent="-228600" algn="l" rtl="0" eaLnBrk="1" latinLnBrk="0" hangingPunct="1">
              <a:spcBef>
                <a:spcPct val="20000"/>
              </a:spcBef>
              <a:buChar char="»"/>
              <a:defRPr kumimoji="0" sz="1600">
                <a:solidFill>
                  <a:schemeClr val="tx1"/>
                </a:solidFill>
                <a:latin typeface="+mn-lt"/>
                <a:ea typeface="+mn-ea"/>
                <a:cs typeface="+mn-cs"/>
              </a:defRPr>
            </a:lvl5pPr>
            <a:lvl6pPr marL="2514600" indent="-228600" algn="l" rtl="0" eaLnBrk="1" latinLnBrk="0" hangingPunct="1">
              <a:spcBef>
                <a:spcPct val="20000"/>
              </a:spcBef>
              <a:buChar char="•"/>
              <a:defRPr kumimoji="0" sz="2000">
                <a:solidFill>
                  <a:schemeClr val="tx1"/>
                </a:solidFill>
                <a:latin typeface="+mn-lt"/>
                <a:ea typeface="+mn-ea"/>
                <a:cs typeface="+mn-cs"/>
              </a:defRPr>
            </a:lvl6pPr>
            <a:lvl7pPr marL="2971800" indent="-228600" algn="l" rtl="0" eaLnBrk="1" latinLnBrk="0" hangingPunct="1">
              <a:spcBef>
                <a:spcPct val="20000"/>
              </a:spcBef>
              <a:buChar char="•"/>
              <a:defRPr kumimoji="0" sz="2000">
                <a:solidFill>
                  <a:schemeClr val="tx1"/>
                </a:solidFill>
                <a:latin typeface="+mn-lt"/>
                <a:ea typeface="+mn-ea"/>
                <a:cs typeface="+mn-cs"/>
              </a:defRPr>
            </a:lvl7pPr>
            <a:lvl8pPr marL="3429000" indent="-228600" algn="l" rtl="0" eaLnBrk="1" latinLnBrk="0" hangingPunct="1">
              <a:spcBef>
                <a:spcPct val="20000"/>
              </a:spcBef>
              <a:buChar char="•"/>
              <a:defRPr kumimoji="0" sz="2000">
                <a:solidFill>
                  <a:schemeClr val="tx1"/>
                </a:solidFill>
                <a:latin typeface="+mn-lt"/>
                <a:ea typeface="+mn-ea"/>
                <a:cs typeface="+mn-cs"/>
              </a:defRPr>
            </a:lvl8pPr>
            <a:lvl9pPr marL="3886200" indent="-228600" algn="l" rtl="0" eaLnBrk="1" latinLnBrk="0" hangingPunct="1">
              <a:spcBef>
                <a:spcPct val="20000"/>
              </a:spcBef>
              <a:buChar char="•"/>
              <a:defRPr kumimoji="0" sz="2000">
                <a:solidFill>
                  <a:schemeClr val="tx1"/>
                </a:solidFill>
                <a:latin typeface="+mn-lt"/>
                <a:ea typeface="+mn-ea"/>
                <a:cs typeface="+mn-cs"/>
              </a:defRPr>
            </a:lvl9pPr>
            <a:extLst/>
          </a:lstStyle>
          <a:p>
            <a:r>
              <a:rPr lang="zh-TW" altLang="en-US" sz="3200" b="1" kern="0" dirty="0">
                <a:solidFill>
                  <a:srgbClr val="FFFF00"/>
                </a:solidFill>
                <a:latin typeface="微軟正黑體" panose="020B0604030504040204" pitchFamily="34" charset="-120"/>
                <a:ea typeface="微軟正黑體" panose="020B0604030504040204" pitchFamily="34" charset="-120"/>
              </a:rPr>
              <a:t>道德與價值觀</a:t>
            </a:r>
            <a:endParaRPr lang="en-US" altLang="zh-TW" sz="3200" b="1" kern="0" dirty="0">
              <a:solidFill>
                <a:srgbClr val="FFFF00"/>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安全</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故障透明度</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司法透明度</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責任</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價值一致性</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人類價值觀</a:t>
            </a:r>
          </a:p>
          <a:p>
            <a:r>
              <a:rPr lang="zh-TW" altLang="en-US" sz="2400" b="1" kern="0" dirty="0">
                <a:solidFill>
                  <a:prstClr val="white"/>
                </a:solidFill>
                <a:latin typeface="微軟正黑體" panose="020B0604030504040204" pitchFamily="34" charset="-120"/>
                <a:ea typeface="微軟正黑體" panose="020B0604030504040204" pitchFamily="34" charset="-120"/>
              </a:rPr>
              <a:t>個人隱私</a:t>
            </a:r>
          </a:p>
          <a:p>
            <a:r>
              <a:rPr lang="zh-TW" altLang="en-US" sz="2400" b="1" kern="0" dirty="0">
                <a:solidFill>
                  <a:prstClr val="white"/>
                </a:solidFill>
                <a:latin typeface="微軟正黑體" panose="020B0604030504040204" pitchFamily="34" charset="-120"/>
                <a:ea typeface="微軟正黑體" panose="020B0604030504040204" pitchFamily="34" charset="-120"/>
              </a:rPr>
              <a:t>自由和隱私</a:t>
            </a:r>
          </a:p>
          <a:p>
            <a:r>
              <a:rPr lang="zh-TW" altLang="en-US" sz="2400" b="1" kern="0" dirty="0">
                <a:solidFill>
                  <a:prstClr val="white"/>
                </a:solidFill>
                <a:latin typeface="微軟正黑體" panose="020B0604030504040204" pitchFamily="34" charset="-120"/>
                <a:ea typeface="微軟正黑體" panose="020B0604030504040204" pitchFamily="34" charset="-120"/>
              </a:rPr>
              <a:t>共享利益</a:t>
            </a:r>
          </a:p>
          <a:p>
            <a:r>
              <a:rPr lang="zh-TW" altLang="en-US" sz="2400" b="1" kern="0" dirty="0">
                <a:solidFill>
                  <a:prstClr val="white"/>
                </a:solidFill>
                <a:latin typeface="微軟正黑體" panose="020B0604030504040204" pitchFamily="34" charset="-120"/>
                <a:ea typeface="微軟正黑體" panose="020B0604030504040204" pitchFamily="34" charset="-120"/>
              </a:rPr>
              <a:t>共享繁榮</a:t>
            </a:r>
          </a:p>
          <a:p>
            <a:r>
              <a:rPr lang="zh-TW" altLang="en-US" sz="2400" b="1" kern="0" dirty="0">
                <a:solidFill>
                  <a:prstClr val="white"/>
                </a:solidFill>
                <a:latin typeface="微軟正黑體" panose="020B0604030504040204" pitchFamily="34" charset="-120"/>
                <a:ea typeface="微軟正黑體" panose="020B0604030504040204" pitchFamily="34" charset="-120"/>
              </a:rPr>
              <a:t>人類控制</a:t>
            </a:r>
          </a:p>
          <a:p>
            <a:r>
              <a:rPr lang="zh-TW" altLang="en-US" sz="2400" b="1" kern="0" dirty="0">
                <a:solidFill>
                  <a:prstClr val="white"/>
                </a:solidFill>
                <a:latin typeface="微軟正黑體" panose="020B0604030504040204" pitchFamily="34" charset="-120"/>
                <a:ea typeface="微軟正黑體" panose="020B0604030504040204" pitchFamily="34" charset="-120"/>
              </a:rPr>
              <a:t>非顛覆</a:t>
            </a:r>
          </a:p>
          <a:p>
            <a:r>
              <a:rPr lang="zh-TW" altLang="en-US" sz="2400" b="1" kern="0" dirty="0">
                <a:solidFill>
                  <a:prstClr val="white"/>
                </a:solidFill>
                <a:latin typeface="微軟正黑體" panose="020B0604030504040204" pitchFamily="34" charset="-120"/>
                <a:ea typeface="微軟正黑體" panose="020B0604030504040204" pitchFamily="34" charset="-120"/>
              </a:rPr>
              <a:t>人工智能軍備競賽</a:t>
            </a:r>
          </a:p>
        </p:txBody>
      </p:sp>
      <p:sp>
        <p:nvSpPr>
          <p:cNvPr id="8" name="文字版面配置區 2">
            <a:extLst>
              <a:ext uri="{FF2B5EF4-FFF2-40B4-BE49-F238E27FC236}">
                <a16:creationId xmlns:a16="http://schemas.microsoft.com/office/drawing/2014/main" id="{25ED3659-E8EB-920C-B766-0A281CEC2D5E}"/>
              </a:ext>
            </a:extLst>
          </p:cNvPr>
          <p:cNvSpPr txBox="1">
            <a:spLocks/>
          </p:cNvSpPr>
          <p:nvPr/>
        </p:nvSpPr>
        <p:spPr>
          <a:xfrm>
            <a:off x="6400802" y="990600"/>
            <a:ext cx="2905125" cy="2209800"/>
          </a:xfrm>
          <a:prstGeom prst="rect">
            <a:avLst/>
          </a:prstGeom>
        </p:spPr>
        <p:txBody>
          <a:bodyPr tIns="91440" bIns="91440" anchor="b"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lvl2pPr marL="742950" indent="-285750" algn="l" rtl="0" eaLnBrk="1" latinLnBrk="0" hangingPunct="1">
              <a:spcBef>
                <a:spcPct val="20000"/>
              </a:spcBef>
              <a:buChar char="–"/>
              <a:defRPr kumimoji="0" sz="2400">
                <a:solidFill>
                  <a:schemeClr val="tx1"/>
                </a:solidFill>
                <a:latin typeface="+mn-lt"/>
                <a:ea typeface="+mn-ea"/>
                <a:cs typeface="+mn-cs"/>
              </a:defRPr>
            </a:lvl2pPr>
            <a:lvl3pPr marL="1143000" indent="-228600" algn="l" rtl="0" eaLnBrk="1" latinLnBrk="0" hangingPunct="1">
              <a:spcBef>
                <a:spcPct val="20000"/>
              </a:spcBef>
              <a:buChar char="•"/>
              <a:defRPr kumimoji="0" sz="2000">
                <a:solidFill>
                  <a:schemeClr val="tx1"/>
                </a:solidFill>
                <a:latin typeface="+mn-lt"/>
                <a:ea typeface="+mn-ea"/>
                <a:cs typeface="+mn-cs"/>
              </a:defRPr>
            </a:lvl3pPr>
            <a:lvl4pPr marL="1600200" indent="-228600" algn="l" rtl="0" eaLnBrk="1" latinLnBrk="0" hangingPunct="1">
              <a:spcBef>
                <a:spcPct val="20000"/>
              </a:spcBef>
              <a:buChar char="–"/>
              <a:defRPr kumimoji="0" sz="1800">
                <a:solidFill>
                  <a:schemeClr val="tx1"/>
                </a:solidFill>
                <a:latin typeface="+mn-lt"/>
                <a:ea typeface="+mn-ea"/>
                <a:cs typeface="+mn-cs"/>
              </a:defRPr>
            </a:lvl4pPr>
            <a:lvl5pPr marL="2057400" indent="-228600" algn="l" rtl="0" eaLnBrk="1" latinLnBrk="0" hangingPunct="1">
              <a:spcBef>
                <a:spcPct val="20000"/>
              </a:spcBef>
              <a:buChar char="»"/>
              <a:defRPr kumimoji="0" sz="1600">
                <a:solidFill>
                  <a:schemeClr val="tx1"/>
                </a:solidFill>
                <a:latin typeface="+mn-lt"/>
                <a:ea typeface="+mn-ea"/>
                <a:cs typeface="+mn-cs"/>
              </a:defRPr>
            </a:lvl5pPr>
            <a:lvl6pPr marL="2514600" indent="-228600" algn="l" rtl="0" eaLnBrk="1" latinLnBrk="0" hangingPunct="1">
              <a:spcBef>
                <a:spcPct val="20000"/>
              </a:spcBef>
              <a:buChar char="•"/>
              <a:defRPr kumimoji="0" sz="2000">
                <a:solidFill>
                  <a:schemeClr val="tx1"/>
                </a:solidFill>
                <a:latin typeface="+mn-lt"/>
                <a:ea typeface="+mn-ea"/>
                <a:cs typeface="+mn-cs"/>
              </a:defRPr>
            </a:lvl6pPr>
            <a:lvl7pPr marL="2971800" indent="-228600" algn="l" rtl="0" eaLnBrk="1" latinLnBrk="0" hangingPunct="1">
              <a:spcBef>
                <a:spcPct val="20000"/>
              </a:spcBef>
              <a:buChar char="•"/>
              <a:defRPr kumimoji="0" sz="2000">
                <a:solidFill>
                  <a:schemeClr val="tx1"/>
                </a:solidFill>
                <a:latin typeface="+mn-lt"/>
                <a:ea typeface="+mn-ea"/>
                <a:cs typeface="+mn-cs"/>
              </a:defRPr>
            </a:lvl7pPr>
            <a:lvl8pPr marL="3429000" indent="-228600" algn="l" rtl="0" eaLnBrk="1" latinLnBrk="0" hangingPunct="1">
              <a:spcBef>
                <a:spcPct val="20000"/>
              </a:spcBef>
              <a:buChar char="•"/>
              <a:defRPr kumimoji="0" sz="2000">
                <a:solidFill>
                  <a:schemeClr val="tx1"/>
                </a:solidFill>
                <a:latin typeface="+mn-lt"/>
                <a:ea typeface="+mn-ea"/>
                <a:cs typeface="+mn-cs"/>
              </a:defRPr>
            </a:lvl8pPr>
            <a:lvl9pPr marL="3886200" indent="-228600" algn="l" rtl="0" eaLnBrk="1" latinLnBrk="0" hangingPunct="1">
              <a:spcBef>
                <a:spcPct val="20000"/>
              </a:spcBef>
              <a:buChar char="•"/>
              <a:defRPr kumimoji="0" sz="2000">
                <a:solidFill>
                  <a:schemeClr val="tx1"/>
                </a:solidFill>
                <a:latin typeface="+mn-lt"/>
                <a:ea typeface="+mn-ea"/>
                <a:cs typeface="+mn-cs"/>
              </a:defRPr>
            </a:lvl9pPr>
            <a:extLst/>
          </a:lstStyle>
          <a:p>
            <a:r>
              <a:rPr lang="zh-TW" altLang="en-US" sz="3200" b="1" kern="0" dirty="0">
                <a:solidFill>
                  <a:srgbClr val="FFFF00"/>
                </a:solidFill>
                <a:latin typeface="微軟正黑體" panose="020B0604030504040204" pitchFamily="34" charset="-120"/>
                <a:ea typeface="微軟正黑體" panose="020B0604030504040204" pitchFamily="34" charset="-120"/>
              </a:rPr>
              <a:t>研究課題</a:t>
            </a:r>
            <a:endParaRPr lang="en-US" altLang="zh-TW" sz="3200" b="1" kern="0" dirty="0">
              <a:solidFill>
                <a:srgbClr val="FFFF00"/>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能力警告</a:t>
            </a:r>
            <a:endParaRPr lang="en-US" altLang="zh-TW" sz="2400" b="1" kern="0"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重要性</a:t>
            </a:r>
            <a:endParaRPr lang="en-US" altLang="zh-TW" sz="2400" b="1" kern="0"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風險</a:t>
            </a:r>
            <a:endParaRPr lang="en-US" altLang="zh-TW" sz="2400" b="1" kern="0"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遞迴自我改進</a:t>
            </a:r>
            <a:endParaRPr lang="en-US" altLang="zh-TW" sz="2400" b="1" kern="0"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共同利益</a:t>
            </a:r>
          </a:p>
        </p:txBody>
      </p:sp>
    </p:spTree>
    <p:extLst>
      <p:ext uri="{BB962C8B-B14F-4D97-AF65-F5344CB8AC3E}">
        <p14:creationId xmlns:p14="http://schemas.microsoft.com/office/powerpoint/2010/main" val="189167828"/>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阿西洛馬會議</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47</a:t>
            </a:fld>
            <a:endParaRPr lang="en-US" dirty="0">
              <a:solidFill>
                <a:srgbClr val="D4D2D0"/>
              </a:solidFill>
              <a:latin typeface="Century Schoolbook"/>
            </a:endParaRPr>
          </a:p>
        </p:txBody>
      </p:sp>
      <p:pic>
        <p:nvPicPr>
          <p:cNvPr id="10244" name="Picture 4">
            <a:extLst>
              <a:ext uri="{FF2B5EF4-FFF2-40B4-BE49-F238E27FC236}">
                <a16:creationId xmlns:a16="http://schemas.microsoft.com/office/drawing/2014/main" id="{117CB512-F655-95B7-FCA5-40E9F05DEF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71602"/>
            <a:ext cx="9144000" cy="4306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0969528"/>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a large group of people posing for a photo">
            <a:extLst>
              <a:ext uri="{FF2B5EF4-FFF2-40B4-BE49-F238E27FC236}">
                <a16:creationId xmlns:a16="http://schemas.microsoft.com/office/drawing/2014/main" id="{9708C079-7996-46C3-6D29-EF9BA0D2F42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2063752"/>
            <a:ext cx="9144000" cy="2728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5429591"/>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 8">
            <a:extLst>
              <a:ext uri="{FF2B5EF4-FFF2-40B4-BE49-F238E27FC236}">
                <a16:creationId xmlns:a16="http://schemas.microsoft.com/office/drawing/2014/main" id="{3D1815C4-2959-7879-8CD4-2BCE946B1846}"/>
              </a:ext>
            </a:extLst>
          </p:cNvPr>
          <p:cNvPicPr>
            <a:picLocks noChangeAspect="1"/>
          </p:cNvPicPr>
          <p:nvPr/>
        </p:nvPicPr>
        <p:blipFill>
          <a:blip r:embed="rId2"/>
          <a:stretch>
            <a:fillRect/>
          </a:stretch>
        </p:blipFill>
        <p:spPr>
          <a:xfrm>
            <a:off x="381000" y="169786"/>
            <a:ext cx="8600326" cy="6688214"/>
          </a:xfrm>
          <a:prstGeom prst="rect">
            <a:avLst/>
          </a:prstGeom>
        </p:spPr>
      </p:pic>
    </p:spTree>
    <p:extLst>
      <p:ext uri="{BB962C8B-B14F-4D97-AF65-F5344CB8AC3E}">
        <p14:creationId xmlns:p14="http://schemas.microsoft.com/office/powerpoint/2010/main" val="30335036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590800" y="76200"/>
            <a:ext cx="41148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什麼是奇異點</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8"/>
            <a:ext cx="7924800" cy="4524315"/>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到達這個點後，人工智慧或其他新技術</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如量子電腦</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，將迅速超越人類智慧</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引起社會和經濟變革的階段。</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數學家</a:t>
            </a:r>
            <a:r>
              <a:rPr lang="en-US" altLang="zh-TW" sz="3200" dirty="0" err="1">
                <a:solidFill>
                  <a:prstClr val="white"/>
                </a:solidFill>
                <a:latin typeface="微軟正黑體" panose="020B0604030504040204" pitchFamily="34" charset="-120"/>
                <a:ea typeface="微軟正黑體" panose="020B0604030504040204" pitchFamily="34" charset="-120"/>
              </a:rPr>
              <a:t>Vernor</a:t>
            </a:r>
            <a:r>
              <a:rPr lang="en-US" altLang="zh-TW" sz="3200" dirty="0">
                <a:solidFill>
                  <a:prstClr val="white"/>
                </a:solidFill>
                <a:latin typeface="微軟正黑體" panose="020B0604030504040204" pitchFamily="34" charset="-120"/>
                <a:ea typeface="微軟正黑體" panose="020B0604030504040204" pitchFamily="34" charset="-120"/>
              </a:rPr>
              <a:t> </a:t>
            </a:r>
            <a:r>
              <a:rPr lang="en-US" altLang="zh-TW" sz="3200" dirty="0" err="1">
                <a:solidFill>
                  <a:prstClr val="white"/>
                </a:solidFill>
                <a:latin typeface="微軟正黑體" panose="020B0604030504040204" pitchFamily="34" charset="-120"/>
                <a:ea typeface="微軟正黑體" panose="020B0604030504040204" pitchFamily="34" charset="-120"/>
              </a:rPr>
              <a:t>Vinge</a:t>
            </a:r>
            <a:r>
              <a:rPr lang="en-US" altLang="zh-TW" sz="3200" dirty="0">
                <a:solidFill>
                  <a:prstClr val="white"/>
                </a:solidFill>
                <a:latin typeface="微軟正黑體" panose="020B0604030504040204" pitchFamily="34" charset="-120"/>
                <a:ea typeface="微軟正黑體" panose="020B0604030504040204" pitchFamily="34" charset="-120"/>
              </a:rPr>
              <a:t> 1982/1993</a:t>
            </a:r>
            <a:r>
              <a:rPr lang="zh-TW" altLang="en-US" sz="3200" dirty="0">
                <a:solidFill>
                  <a:prstClr val="white"/>
                </a:solidFill>
                <a:latin typeface="微軟正黑體" panose="020B0604030504040204" pitchFamily="34" charset="-120"/>
                <a:ea typeface="微軟正黑體" panose="020B0604030504040204" pitchFamily="34" charset="-120"/>
              </a:rPr>
              <a:t>年提出</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科技領袖馬斯克所支持此論點</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對經濟、政治、教育和社會結構的影響。可能會導致失業、收入不平等、生態破壞和其他重大問題，因此需要制定相應的應對策略</a:t>
            </a:r>
          </a:p>
        </p:txBody>
      </p:sp>
    </p:spTree>
    <p:extLst>
      <p:ext uri="{BB962C8B-B14F-4D97-AF65-F5344CB8AC3E}">
        <p14:creationId xmlns:p14="http://schemas.microsoft.com/office/powerpoint/2010/main" val="572259633"/>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286000" y="2933700"/>
            <a:ext cx="60198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馬斯克的公開信</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50</a:t>
            </a:fld>
            <a:endParaRPr lang="en-US" dirty="0">
              <a:solidFill>
                <a:srgbClr val="D4D2D0"/>
              </a:solidFill>
              <a:latin typeface="Century Schoolbook"/>
            </a:endParaRPr>
          </a:p>
        </p:txBody>
      </p:sp>
    </p:spTree>
    <p:extLst>
      <p:ext uri="{BB962C8B-B14F-4D97-AF65-F5344CB8AC3E}">
        <p14:creationId xmlns:p14="http://schemas.microsoft.com/office/powerpoint/2010/main" val="3578417012"/>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133600" y="228600"/>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馬斯克的公開信</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51</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255454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3 </a:t>
            </a:r>
            <a:r>
              <a:rPr lang="zh-TW" altLang="en-US" sz="3200" dirty="0">
                <a:solidFill>
                  <a:prstClr val="white"/>
                </a:solidFill>
                <a:latin typeface="微軟正黑體" panose="020B0604030504040204" pitchFamily="34" charset="-120"/>
                <a:ea typeface="微軟正黑體" panose="020B0604030504040204" pitchFamily="34" charset="-120"/>
              </a:rPr>
              <a:t>月 </a:t>
            </a:r>
            <a:r>
              <a:rPr lang="en-US" altLang="zh-TW" sz="3200" dirty="0">
                <a:solidFill>
                  <a:prstClr val="white"/>
                </a:solidFill>
                <a:latin typeface="微軟正黑體" panose="020B0604030504040204" pitchFamily="34" charset="-120"/>
                <a:ea typeface="微軟正黑體" panose="020B0604030504040204" pitchFamily="34" charset="-120"/>
              </a:rPr>
              <a:t>22 </a:t>
            </a:r>
            <a:r>
              <a:rPr lang="zh-TW" altLang="en-US" sz="3200" dirty="0">
                <a:solidFill>
                  <a:prstClr val="white"/>
                </a:solidFill>
                <a:latin typeface="微軟正黑體" panose="020B0604030504040204" pitchFamily="34" charset="-120"/>
                <a:ea typeface="微軟正黑體" panose="020B0604030504040204" pitchFamily="34" charset="-120"/>
              </a:rPr>
              <a:t>日向全社會發佈了一封</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暫停大型人工智慧研究</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的公開信</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呼籲所有人工智慧實驗室立即暫停比 </a:t>
            </a:r>
            <a:r>
              <a:rPr lang="en-US" altLang="zh-TW" sz="3200" dirty="0">
                <a:solidFill>
                  <a:prstClr val="white"/>
                </a:solidFill>
                <a:latin typeface="微軟正黑體" panose="020B0604030504040204" pitchFamily="34" charset="-120"/>
                <a:ea typeface="微軟正黑體" panose="020B0604030504040204" pitchFamily="34" charset="-120"/>
              </a:rPr>
              <a:t>GPT-4 </a:t>
            </a:r>
            <a:r>
              <a:rPr lang="zh-TW" altLang="en-US" sz="3200" dirty="0">
                <a:solidFill>
                  <a:prstClr val="white"/>
                </a:solidFill>
                <a:latin typeface="微軟正黑體" panose="020B0604030504040204" pitchFamily="34" charset="-120"/>
                <a:ea typeface="微軟正黑體" panose="020B0604030504040204" pitchFamily="34" charset="-120"/>
              </a:rPr>
              <a:t>更強大的人工智慧系統的訓練</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暫停時間至少為 </a:t>
            </a:r>
            <a:r>
              <a:rPr lang="en-US" altLang="zh-TW" sz="3200" dirty="0">
                <a:solidFill>
                  <a:prstClr val="white"/>
                </a:solidFill>
                <a:latin typeface="微軟正黑體" panose="020B0604030504040204" pitchFamily="34" charset="-120"/>
                <a:ea typeface="微軟正黑體" panose="020B0604030504040204" pitchFamily="34" charset="-120"/>
              </a:rPr>
              <a:t>6 </a:t>
            </a:r>
            <a:r>
              <a:rPr lang="zh-TW" altLang="en-US" sz="3200" dirty="0">
                <a:solidFill>
                  <a:prstClr val="white"/>
                </a:solidFill>
                <a:latin typeface="微軟正黑體" panose="020B0604030504040204" pitchFamily="34" charset="-120"/>
                <a:ea typeface="微軟正黑體" panose="020B0604030504040204" pitchFamily="34" charset="-120"/>
              </a:rPr>
              <a:t>個月</a:t>
            </a:r>
          </a:p>
        </p:txBody>
      </p:sp>
    </p:spTree>
    <p:extLst>
      <p:ext uri="{BB962C8B-B14F-4D97-AF65-F5344CB8AC3E}">
        <p14:creationId xmlns:p14="http://schemas.microsoft.com/office/powerpoint/2010/main" val="3003250119"/>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635B8B1E-B922-1013-C311-1AC4EFDEF78C}"/>
              </a:ext>
            </a:extLst>
          </p:cNvPr>
          <p:cNvPicPr>
            <a:picLocks noChangeAspect="1"/>
          </p:cNvPicPr>
          <p:nvPr/>
        </p:nvPicPr>
        <p:blipFill>
          <a:blip r:embed="rId2"/>
          <a:stretch>
            <a:fillRect/>
          </a:stretch>
        </p:blipFill>
        <p:spPr>
          <a:xfrm>
            <a:off x="0" y="740105"/>
            <a:ext cx="9144000" cy="5377793"/>
          </a:xfrm>
          <a:prstGeom prst="rect">
            <a:avLst/>
          </a:prstGeom>
        </p:spPr>
      </p:pic>
    </p:spTree>
    <p:extLst>
      <p:ext uri="{BB962C8B-B14F-4D97-AF65-F5344CB8AC3E}">
        <p14:creationId xmlns:p14="http://schemas.microsoft.com/office/powerpoint/2010/main" val="460313925"/>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133600" y="228600"/>
            <a:ext cx="55626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馬斯克成立</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公司</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53</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0"/>
            <a:ext cx="3733800" cy="1569660"/>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成立</a:t>
            </a:r>
            <a:r>
              <a:rPr lang="en-US" altLang="zh-TW" sz="3200" dirty="0">
                <a:solidFill>
                  <a:prstClr val="white"/>
                </a:solidFill>
                <a:latin typeface="微軟正黑體" panose="020B0604030504040204" pitchFamily="34" charset="-120"/>
                <a:ea typeface="微軟正黑體" panose="020B0604030504040204" pitchFamily="34" charset="-120"/>
              </a:rPr>
              <a:t>X.AI</a:t>
            </a:r>
            <a:r>
              <a:rPr lang="zh-TW" altLang="en-US" sz="3200" dirty="0">
                <a:solidFill>
                  <a:prstClr val="white"/>
                </a:solidFill>
                <a:latin typeface="微軟正黑體" panose="020B0604030504040204" pitchFamily="34" charset="-120"/>
                <a:ea typeface="微軟正黑體" panose="020B0604030504040204" pitchFamily="34" charset="-120"/>
              </a:rPr>
              <a:t>公司</a:t>
            </a:r>
            <a:endParaRPr lang="en-US" altLang="zh-TW" sz="3200" dirty="0">
              <a:solidFill>
                <a:prstClr val="white"/>
              </a:solidFill>
              <a:latin typeface="微軟正黑體" panose="020B0604030504040204" pitchFamily="34" charset="-120"/>
              <a:ea typeface="微軟正黑體" panose="020B0604030504040204" pitchFamily="34" charset="-120"/>
            </a:endParaRPr>
          </a:p>
          <a:p>
            <a:r>
              <a:rPr lang="en-US" altLang="zh-TW" sz="3200" dirty="0" err="1">
                <a:solidFill>
                  <a:prstClr val="white"/>
                </a:solidFill>
                <a:latin typeface="微軟正黑體" panose="020B0604030504040204" pitchFamily="34" charset="-120"/>
                <a:ea typeface="微軟正黑體" panose="020B0604030504040204" pitchFamily="34" charset="-120"/>
              </a:rPr>
              <a:t>TruthGPT</a:t>
            </a:r>
            <a:r>
              <a:rPr lang="zh-TW" altLang="en-US" sz="3200" dirty="0">
                <a:solidFill>
                  <a:prstClr val="white"/>
                </a:solidFill>
                <a:latin typeface="微軟正黑體" panose="020B0604030504040204" pitchFamily="34" charset="-120"/>
                <a:ea typeface="微軟正黑體" panose="020B0604030504040204" pitchFamily="34" charset="-120"/>
              </a:rPr>
              <a:t>平台</a:t>
            </a:r>
            <a:endParaRPr lang="en-US" altLang="zh-TW" sz="3200" dirty="0">
              <a:solidFill>
                <a:prstClr val="white"/>
              </a:solidFill>
              <a:latin typeface="微軟正黑體" panose="020B0604030504040204" pitchFamily="34" charset="-120"/>
              <a:ea typeface="微軟正黑體" panose="020B0604030504040204" pitchFamily="34" charset="-120"/>
            </a:endParaRPr>
          </a:p>
          <a:p>
            <a:endParaRPr lang="zh-TW" altLang="en-US" sz="3200" dirty="0">
              <a:solidFill>
                <a:prstClr val="white"/>
              </a:solidFill>
              <a:latin typeface="微軟正黑體" panose="020B0604030504040204" pitchFamily="34" charset="-120"/>
              <a:ea typeface="微軟正黑體" panose="020B0604030504040204" pitchFamily="34" charset="-120"/>
            </a:endParaRPr>
          </a:p>
        </p:txBody>
      </p:sp>
      <p:pic>
        <p:nvPicPr>
          <p:cNvPr id="9" name="圖片 8">
            <a:extLst>
              <a:ext uri="{FF2B5EF4-FFF2-40B4-BE49-F238E27FC236}">
                <a16:creationId xmlns:a16="http://schemas.microsoft.com/office/drawing/2014/main" id="{171D7BD1-1018-7FAE-AAAC-CCB92B63C367}"/>
              </a:ext>
            </a:extLst>
          </p:cNvPr>
          <p:cNvPicPr>
            <a:picLocks noChangeAspect="1"/>
          </p:cNvPicPr>
          <p:nvPr/>
        </p:nvPicPr>
        <p:blipFill>
          <a:blip r:embed="rId3"/>
          <a:stretch>
            <a:fillRect/>
          </a:stretch>
        </p:blipFill>
        <p:spPr>
          <a:xfrm>
            <a:off x="1643895" y="2971800"/>
            <a:ext cx="6313417" cy="3200400"/>
          </a:xfrm>
          <a:prstGeom prst="rect">
            <a:avLst/>
          </a:prstGeom>
        </p:spPr>
      </p:pic>
    </p:spTree>
    <p:extLst>
      <p:ext uri="{BB962C8B-B14F-4D97-AF65-F5344CB8AC3E}">
        <p14:creationId xmlns:p14="http://schemas.microsoft.com/office/powerpoint/2010/main" val="3647123268"/>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28FC2D1A-2146-E881-2EBC-68E6BE7907DD}"/>
              </a:ext>
            </a:extLst>
          </p:cNvPr>
          <p:cNvPicPr>
            <a:picLocks noChangeAspect="1"/>
          </p:cNvPicPr>
          <p:nvPr/>
        </p:nvPicPr>
        <p:blipFill>
          <a:blip r:embed="rId2"/>
          <a:stretch>
            <a:fillRect/>
          </a:stretch>
        </p:blipFill>
        <p:spPr>
          <a:xfrm>
            <a:off x="685800" y="1143000"/>
            <a:ext cx="8108706" cy="4800600"/>
          </a:xfrm>
          <a:prstGeom prst="rect">
            <a:avLst/>
          </a:prstGeom>
        </p:spPr>
      </p:pic>
    </p:spTree>
    <p:extLst>
      <p:ext uri="{BB962C8B-B14F-4D97-AF65-F5344CB8AC3E}">
        <p14:creationId xmlns:p14="http://schemas.microsoft.com/office/powerpoint/2010/main" val="243795429"/>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286000" y="2933700"/>
            <a:ext cx="6019800" cy="990600"/>
          </a:xfrm>
        </p:spPr>
        <p:txBody>
          <a:bodyPr/>
          <a:lstStyle/>
          <a:p>
            <a:pPr algn="just"/>
            <a:r>
              <a:rPr lang="en-US" altLang="zh-TW"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e/acc vs </a:t>
            </a:r>
            <a:r>
              <a:rPr lang="en-US" altLang="zh-TW" sz="4800" b="1" dirty="0" err="1">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decels</a:t>
            </a:r>
            <a:endPar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4/7/2024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55</a:t>
            </a:fld>
            <a:endParaRPr lang="en-US" dirty="0">
              <a:solidFill>
                <a:srgbClr val="D4D2D0"/>
              </a:solidFill>
              <a:latin typeface="Century Schoolbook"/>
            </a:endParaRPr>
          </a:p>
        </p:txBody>
      </p:sp>
    </p:spTree>
    <p:extLst>
      <p:ext uri="{BB962C8B-B14F-4D97-AF65-F5344CB8AC3E}">
        <p14:creationId xmlns:p14="http://schemas.microsoft.com/office/powerpoint/2010/main" val="2300733565"/>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20077" y="190762"/>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有效加速主義</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56</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031873"/>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E/acc</a:t>
            </a:r>
            <a:r>
              <a:rPr lang="zh-TW" altLang="en-US" sz="3200" dirty="0">
                <a:solidFill>
                  <a:prstClr val="white"/>
                </a:solidFill>
                <a:latin typeface="微軟正黑體" panose="020B0604030504040204" pitchFamily="34" charset="-120"/>
                <a:ea typeface="微軟正黑體" panose="020B0604030504040204" pitchFamily="34" charset="-120"/>
              </a:rPr>
              <a:t>是“</a:t>
            </a:r>
            <a:r>
              <a:rPr lang="en-US" altLang="zh-TW" sz="3200" dirty="0">
                <a:solidFill>
                  <a:prstClr val="white"/>
                </a:solidFill>
                <a:latin typeface="微軟正黑體" panose="020B0604030504040204" pitchFamily="34" charset="-120"/>
                <a:ea typeface="微軟正黑體" panose="020B0604030504040204" pitchFamily="34" charset="-120"/>
              </a:rPr>
              <a:t>Effective Accelerationism”</a:t>
            </a: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21</a:t>
            </a:r>
            <a:r>
              <a:rPr lang="zh-TW" altLang="en-US" sz="3200" dirty="0">
                <a:solidFill>
                  <a:prstClr val="white"/>
                </a:solidFill>
                <a:latin typeface="微軟正黑體" panose="020B0604030504040204" pitchFamily="34" charset="-120"/>
                <a:ea typeface="微軟正黑體" panose="020B0604030504040204" pitchFamily="34" charset="-120"/>
              </a:rPr>
              <a:t>世紀的哲學運動，主張採取明確支持技術的立場</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不受限制的技術進步（特別是由人工智慧推動的進步）是解決全人類普遍問題（如貧困、戰爭和氣候變化）的解決方案</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對抗保守、對技術進步持懷疑態度的觀點的一股力量</a:t>
            </a:r>
          </a:p>
        </p:txBody>
      </p:sp>
    </p:spTree>
    <p:extLst>
      <p:ext uri="{BB962C8B-B14F-4D97-AF65-F5344CB8AC3E}">
        <p14:creationId xmlns:p14="http://schemas.microsoft.com/office/powerpoint/2010/main" val="2541940352"/>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3401148" y="184456"/>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減速主義</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57</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5016758"/>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快速發展的技術和</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持慎重態度</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失業、社會不平等的加劇、隱私侵犯</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更嚴格的監管和評估，以確保技術進步不會損害人類福祉和環境健康</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推動建立倫理準則、進行影響評估、以及在實施新技術前進行公眾討論和同意</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照著達爾文進化論進行，從來都是高等智慧統治低等智慧</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政治圈除外</a:t>
            </a:r>
            <a:r>
              <a:rPr lang="en-US" altLang="zh-TW" sz="3200" dirty="0">
                <a:solidFill>
                  <a:prstClr val="white"/>
                </a:solidFill>
                <a:latin typeface="微軟正黑體" panose="020B0604030504040204" pitchFamily="34" charset="-120"/>
                <a:ea typeface="微軟正黑體" panose="020B0604030504040204" pitchFamily="34" charset="-120"/>
              </a:rPr>
              <a:t>)</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人類滅亡的機率可能增加</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656455703"/>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84039" y="171844"/>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人類滅亡之路</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58</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達到</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奇異點之後，</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智慧體超越全人類智慧，並且透過遞迴不斷進化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2017</a:t>
            </a:r>
            <a:r>
              <a:rPr lang="zh-TW" altLang="en-US" sz="3200" dirty="0">
                <a:solidFill>
                  <a:prstClr val="white"/>
                </a:solidFill>
                <a:latin typeface="微軟正黑體" panose="020B0604030504040204" pitchFamily="34" charset="-120"/>
                <a:ea typeface="微軟正黑體" panose="020B0604030504040204" pitchFamily="34" charset="-120"/>
              </a:rPr>
              <a:t>年</a:t>
            </a:r>
            <a:r>
              <a:rPr lang="en-US" altLang="zh-TW" sz="3200" dirty="0">
                <a:solidFill>
                  <a:prstClr val="white"/>
                </a:solidFill>
                <a:latin typeface="微軟正黑體" panose="020B0604030504040204" pitchFamily="34" charset="-120"/>
                <a:ea typeface="微軟正黑體" panose="020B0604030504040204" pitchFamily="34" charset="-120"/>
              </a:rPr>
              <a:t>Alpha Go</a:t>
            </a:r>
            <a:r>
              <a:rPr lang="zh-TW" altLang="en-US" sz="3200" dirty="0">
                <a:solidFill>
                  <a:prstClr val="white"/>
                </a:solidFill>
                <a:latin typeface="微軟正黑體" panose="020B0604030504040204" pitchFamily="34" charset="-120"/>
                <a:ea typeface="微軟正黑體" panose="020B0604030504040204" pitchFamily="34" charset="-120"/>
              </a:rPr>
              <a:t>打敗棋王，</a:t>
            </a:r>
            <a:r>
              <a:rPr lang="en-US" altLang="zh-TW" sz="3200" dirty="0">
                <a:solidFill>
                  <a:prstClr val="white"/>
                </a:solidFill>
                <a:latin typeface="微軟正黑體" panose="020B0604030504040204" pitchFamily="34" charset="-120"/>
                <a:ea typeface="微軟正黑體" panose="020B0604030504040204" pitchFamily="34" charset="-120"/>
              </a:rPr>
              <a:t>2019</a:t>
            </a:r>
            <a:r>
              <a:rPr lang="zh-TW" altLang="en-US" sz="3200" dirty="0">
                <a:solidFill>
                  <a:prstClr val="white"/>
                </a:solidFill>
                <a:latin typeface="微軟正黑體" panose="020B0604030504040204" pitchFamily="34" charset="-120"/>
                <a:ea typeface="微軟正黑體" panose="020B0604030504040204" pitchFamily="34" charset="-120"/>
              </a:rPr>
              <a:t>年</a:t>
            </a:r>
            <a:r>
              <a:rPr lang="en-US" altLang="zh-TW" sz="3200" dirty="0">
                <a:solidFill>
                  <a:prstClr val="white"/>
                </a:solidFill>
                <a:latin typeface="微軟正黑體" panose="020B0604030504040204" pitchFamily="34" charset="-120"/>
                <a:ea typeface="微軟正黑體" panose="020B0604030504040204" pitchFamily="34" charset="-120"/>
              </a:rPr>
              <a:t>Alpha Go Zero</a:t>
            </a:r>
            <a:r>
              <a:rPr lang="zh-TW" altLang="en-US" sz="3200" dirty="0">
                <a:solidFill>
                  <a:prstClr val="white"/>
                </a:solidFill>
                <a:latin typeface="微軟正黑體" panose="020B0604030504040204" pitchFamily="34" charset="-120"/>
                <a:ea typeface="微軟正黑體" panose="020B0604030504040204" pitchFamily="34" charset="-120"/>
              </a:rPr>
              <a:t>對戰</a:t>
            </a:r>
            <a:r>
              <a:rPr lang="en-US" altLang="zh-TW" sz="3200" dirty="0">
                <a:solidFill>
                  <a:prstClr val="white"/>
                </a:solidFill>
                <a:latin typeface="微軟正黑體" panose="020B0604030504040204" pitchFamily="34" charset="-120"/>
                <a:ea typeface="微軟正黑體" panose="020B0604030504040204" pitchFamily="34" charset="-120"/>
              </a:rPr>
              <a:t>Alpha Go 100:0</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在極短時間內超越人類千萬倍的智力</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當你在打掃房子時看到一窩螞蟻，你會無意識將他掃掉，你不會對螞蟻有任何情緒，你的目的只是打掃房子</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的智慧視人類為螞蟻時</a:t>
            </a:r>
          </a:p>
        </p:txBody>
      </p:sp>
    </p:spTree>
    <p:extLst>
      <p:ext uri="{BB962C8B-B14F-4D97-AF65-F5344CB8AC3E}">
        <p14:creationId xmlns:p14="http://schemas.microsoft.com/office/powerpoint/2010/main" val="2514767599"/>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84039" y="171844"/>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人類滅亡之路</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59</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有人說，關掉電腦不就好了？</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如果關掉電腦，就是全世界的電腦，人類將回到沒有電腦的時代，大約就是</a:t>
            </a:r>
            <a:r>
              <a:rPr lang="en-US" altLang="zh-TW" sz="3200" dirty="0">
                <a:solidFill>
                  <a:prstClr val="white"/>
                </a:solidFill>
                <a:latin typeface="微軟正黑體" panose="020B0604030504040204" pitchFamily="34" charset="-120"/>
                <a:ea typeface="微軟正黑體" panose="020B0604030504040204" pitchFamily="34" charset="-120"/>
              </a:rPr>
              <a:t>1940</a:t>
            </a:r>
            <a:r>
              <a:rPr lang="zh-TW" altLang="en-US" sz="3200" dirty="0">
                <a:solidFill>
                  <a:prstClr val="white"/>
                </a:solidFill>
                <a:latin typeface="微軟正黑體" panose="020B0604030504040204" pitchFamily="34" charset="-120"/>
                <a:ea typeface="微軟正黑體" panose="020B0604030504040204" pitchFamily="34" charset="-120"/>
              </a:rPr>
              <a:t>年時的生活水準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當歐美關掉所有電腦時，中國或俄羅斯會關嗎？</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當歐美懷疑中國或俄羅斯不會關電腦，歐美人會關電腦嗎？</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上一次這種爭議：核彈頭</a:t>
            </a:r>
          </a:p>
        </p:txBody>
      </p:sp>
    </p:spTree>
    <p:extLst>
      <p:ext uri="{BB962C8B-B14F-4D97-AF65-F5344CB8AC3E}">
        <p14:creationId xmlns:p14="http://schemas.microsoft.com/office/powerpoint/2010/main" val="90305159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50D73909-E008-E119-1C94-09ABE93F7AD8}"/>
              </a:ext>
            </a:extLst>
          </p:cNvPr>
          <p:cNvPicPr>
            <a:picLocks noChangeAspect="1"/>
          </p:cNvPicPr>
          <p:nvPr/>
        </p:nvPicPr>
        <p:blipFill>
          <a:blip r:embed="rId2"/>
          <a:stretch>
            <a:fillRect/>
          </a:stretch>
        </p:blipFill>
        <p:spPr>
          <a:xfrm>
            <a:off x="0" y="818149"/>
            <a:ext cx="9144000" cy="5221705"/>
          </a:xfrm>
          <a:prstGeom prst="rect">
            <a:avLst/>
          </a:prstGeom>
        </p:spPr>
      </p:pic>
    </p:spTree>
    <p:extLst>
      <p:ext uri="{BB962C8B-B14F-4D97-AF65-F5344CB8AC3E}">
        <p14:creationId xmlns:p14="http://schemas.microsoft.com/office/powerpoint/2010/main" val="349285105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667000" y="76200"/>
            <a:ext cx="40386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發生時間推論</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4/7/2024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7</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人類正在接近一個使得現有科技被完全拋棄或者人類文明被完全顛覆的事件點</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在這個事件點以後的事件就像黑洞的</a:t>
            </a:r>
            <a:r>
              <a:rPr lang="zh-TW" altLang="en-US" sz="3200" dirty="0">
                <a:solidFill>
                  <a:prstClr val="white"/>
                </a:solidFill>
                <a:latin typeface="微軟正黑體" panose="020B0604030504040204" pitchFamily="34" charset="-120"/>
                <a:ea typeface="微軟正黑體" panose="020B0604030504040204" pitchFamily="34" charset="-120"/>
                <a:hlinkClick r:id="rId3" tooltip="事件視界">
                  <a:extLst>
                    <a:ext uri="{A12FA001-AC4F-418D-AE19-62706E023703}">
                      <ahyp:hlinkClr xmlns:ahyp="http://schemas.microsoft.com/office/drawing/2018/hyperlinkcolor" val="tx"/>
                    </a:ext>
                  </a:extLst>
                </a:hlinkClick>
              </a:rPr>
              <a:t>事件視界</a:t>
            </a:r>
            <a:r>
              <a:rPr lang="zh-TW" altLang="en-US" sz="3200" dirty="0">
                <a:solidFill>
                  <a:prstClr val="white"/>
                </a:solidFill>
                <a:latin typeface="微軟正黑體" panose="020B0604030504040204" pitchFamily="34" charset="-120"/>
                <a:ea typeface="微軟正黑體" panose="020B0604030504040204" pitchFamily="34" charset="-120"/>
              </a:rPr>
              <a:t>一樣完全無法預測</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hlinkClick r:id="rId4" tooltip="莫耳定律">
                  <a:extLst>
                    <a:ext uri="{A12FA001-AC4F-418D-AE19-62706E023703}">
                      <ahyp:hlinkClr xmlns:ahyp="http://schemas.microsoft.com/office/drawing/2018/hyperlinkcolor" val="tx"/>
                    </a:ext>
                  </a:extLst>
                </a:hlinkClick>
              </a:rPr>
              <a:t>莫耳定律</a:t>
            </a:r>
            <a:r>
              <a:rPr lang="zh-TW" altLang="en-US" sz="3200" dirty="0">
                <a:solidFill>
                  <a:prstClr val="white"/>
                </a:solidFill>
                <a:latin typeface="微軟正黑體" panose="020B0604030504040204" pitchFamily="34" charset="-120"/>
                <a:ea typeface="微軟正黑體" panose="020B0604030504040204" pitchFamily="34" charset="-120"/>
              </a:rPr>
              <a:t>的擴充定理，即</a:t>
            </a:r>
            <a:r>
              <a:rPr lang="zh-TW" altLang="en-US" sz="3200" dirty="0">
                <a:solidFill>
                  <a:prstClr val="white"/>
                </a:solidFill>
                <a:latin typeface="微軟正黑體" panose="020B0604030504040204" pitchFamily="34" charset="-120"/>
                <a:ea typeface="微軟正黑體" panose="020B0604030504040204" pitchFamily="34" charset="-120"/>
                <a:hlinkClick r:id="rId5" tooltip="庫茨維爾定理（頁面不存在）">
                  <a:extLst>
                    <a:ext uri="{A12FA001-AC4F-418D-AE19-62706E023703}">
                      <ahyp:hlinkClr xmlns:ahyp="http://schemas.microsoft.com/office/drawing/2018/hyperlinkcolor" val="tx"/>
                    </a:ext>
                  </a:extLst>
                </a:hlinkClick>
              </a:rPr>
              <a:t>庫茨維爾定理</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科技的增長以</a:t>
            </a:r>
            <a:r>
              <a:rPr lang="zh-TW" altLang="en-US" sz="3200" dirty="0">
                <a:solidFill>
                  <a:prstClr val="white"/>
                </a:solidFill>
                <a:latin typeface="微軟正黑體" panose="020B0604030504040204" pitchFamily="34" charset="-120"/>
                <a:ea typeface="微軟正黑體" panose="020B0604030504040204" pitchFamily="34" charset="-120"/>
                <a:hlinkClick r:id="rId6" tooltip="幾何級數">
                  <a:extLst>
                    <a:ext uri="{A12FA001-AC4F-418D-AE19-62706E023703}">
                      <ahyp:hlinkClr xmlns:ahyp="http://schemas.microsoft.com/office/drawing/2018/hyperlinkcolor" val="tx"/>
                    </a:ext>
                  </a:extLst>
                </a:hlinkClick>
              </a:rPr>
              <a:t>幾何級數</a:t>
            </a:r>
            <a:r>
              <a:rPr lang="zh-TW" altLang="en-US" sz="3200" dirty="0">
                <a:solidFill>
                  <a:prstClr val="white"/>
                </a:solidFill>
                <a:latin typeface="微軟正黑體" panose="020B0604030504040204" pitchFamily="34" charset="-120"/>
                <a:ea typeface="微軟正黑體" panose="020B0604030504040204" pitchFamily="34" charset="-120"/>
              </a:rPr>
              <a:t>進行的結論，他把這個結論稱作「加速度回報定律」</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Arial" panose="020B0604020202020204" pitchFamily="34" charset="0"/>
                <a:ea typeface="新細明體" panose="02020500000000000000" pitchFamily="18" charset="-120"/>
              </a:rPr>
              <a:t>2005</a:t>
            </a:r>
            <a:r>
              <a:rPr lang="zh-TW" altLang="en-US" sz="3200" dirty="0">
                <a:solidFill>
                  <a:prstClr val="white"/>
                </a:solidFill>
                <a:latin typeface="Arial" panose="020B0604020202020204" pitchFamily="34" charset="0"/>
                <a:ea typeface="新細明體" panose="02020500000000000000" pitchFamily="18" charset="-120"/>
              </a:rPr>
              <a:t>年到</a:t>
            </a:r>
            <a:r>
              <a:rPr lang="en-US" altLang="zh-TW" sz="3200" dirty="0">
                <a:solidFill>
                  <a:prstClr val="white"/>
                </a:solidFill>
                <a:latin typeface="Arial" panose="020B0604020202020204" pitchFamily="34" charset="0"/>
                <a:ea typeface="新細明體" panose="02020500000000000000" pitchFamily="18" charset="-120"/>
              </a:rPr>
              <a:t>2100</a:t>
            </a:r>
            <a:r>
              <a:rPr lang="zh-TW" altLang="en-US" sz="3200" dirty="0">
                <a:solidFill>
                  <a:prstClr val="white"/>
                </a:solidFill>
                <a:latin typeface="Arial" panose="020B0604020202020204" pitchFamily="34" charset="0"/>
                <a:ea typeface="新細明體" panose="02020500000000000000" pitchFamily="18" charset="-120"/>
              </a:rPr>
              <a:t>年之間發生。發展會非常迅速，以至大部分人還沒有意識到事件就已經發生了</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46067301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 8">
            <a:extLst>
              <a:ext uri="{FF2B5EF4-FFF2-40B4-BE49-F238E27FC236}">
                <a16:creationId xmlns:a16="http://schemas.microsoft.com/office/drawing/2014/main" id="{340EC1EA-D956-5EAE-5004-6F86E0E8008A}"/>
              </a:ext>
            </a:extLst>
          </p:cNvPr>
          <p:cNvPicPr>
            <a:picLocks noChangeAspect="1"/>
          </p:cNvPicPr>
          <p:nvPr/>
        </p:nvPicPr>
        <p:blipFill>
          <a:blip r:embed="rId2"/>
          <a:stretch>
            <a:fillRect/>
          </a:stretch>
        </p:blipFill>
        <p:spPr>
          <a:xfrm>
            <a:off x="1447800" y="245330"/>
            <a:ext cx="6489146" cy="6612670"/>
          </a:xfrm>
          <a:prstGeom prst="rect">
            <a:avLst/>
          </a:prstGeom>
        </p:spPr>
      </p:pic>
    </p:spTree>
    <p:extLst>
      <p:ext uri="{BB962C8B-B14F-4D97-AF65-F5344CB8AC3E}">
        <p14:creationId xmlns:p14="http://schemas.microsoft.com/office/powerpoint/2010/main" val="236943768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A3343D3E-9598-77B2-C9A8-29B61D1EA181}"/>
              </a:ext>
            </a:extLst>
          </p:cNvPr>
          <p:cNvPicPr>
            <a:picLocks noChangeAspect="1"/>
          </p:cNvPicPr>
          <p:nvPr/>
        </p:nvPicPr>
        <p:blipFill>
          <a:blip r:embed="rId2"/>
          <a:stretch>
            <a:fillRect/>
          </a:stretch>
        </p:blipFill>
        <p:spPr>
          <a:xfrm>
            <a:off x="381000" y="609600"/>
            <a:ext cx="8534400" cy="5801948"/>
          </a:xfrm>
          <a:prstGeom prst="rect">
            <a:avLst/>
          </a:prstGeom>
        </p:spPr>
      </p:pic>
    </p:spTree>
    <p:extLst>
      <p:ext uri="{BB962C8B-B14F-4D97-AF65-F5344CB8AC3E}">
        <p14:creationId xmlns:p14="http://schemas.microsoft.com/office/powerpoint/2010/main" val="268363673"/>
      </p:ext>
    </p:extLst>
  </p:cSld>
  <p:clrMapOvr>
    <a:masterClrMapping/>
  </p:clrMapOvr>
  <p:transition>
    <p:fade/>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古典相簿">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70000"/>
                <a:satMod val="350000"/>
              </a:schemeClr>
            </a:gs>
          </a:gsLst>
          <a:path path="circle">
            <a:fillToRect l="51000" t="-20000" r="200000" b="100000"/>
          </a:path>
        </a:gradFill>
        <a:blipFill>
          <a:blip xmlns:r="http://schemas.openxmlformats.org/officeDocument/2006/relationships" r:embed="rId1">
            <a:duotone>
              <a:schemeClr val="phClr">
                <a:shade val="25000"/>
                <a:satMod val="350000"/>
              </a:schemeClr>
              <a:schemeClr val="phClr">
                <a:tint val="83000"/>
                <a:satMod val="115000"/>
              </a:schemeClr>
            </a:duotone>
          </a:blip>
          <a:tile tx="0" ty="0" sx="120000" sy="120000" flip="xy" algn="t"/>
        </a:blip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2651</Words>
  <Application>Microsoft Office PowerPoint</Application>
  <PresentationFormat>如螢幕大小 (4:3)</PresentationFormat>
  <Paragraphs>369</Paragraphs>
  <Slides>59</Slides>
  <Notes>44</Notes>
  <HiddenSlides>0</HiddenSlides>
  <MMClips>2</MMClips>
  <ScaleCrop>false</ScaleCrop>
  <HeadingPairs>
    <vt:vector size="6" baseType="variant">
      <vt:variant>
        <vt:lpstr>使用字型</vt:lpstr>
      </vt:variant>
      <vt:variant>
        <vt:i4>8</vt:i4>
      </vt:variant>
      <vt:variant>
        <vt:lpstr>佈景主題</vt:lpstr>
      </vt:variant>
      <vt:variant>
        <vt:i4>2</vt:i4>
      </vt:variant>
      <vt:variant>
        <vt:lpstr>投影片標題</vt:lpstr>
      </vt:variant>
      <vt:variant>
        <vt:i4>59</vt:i4>
      </vt:variant>
    </vt:vector>
  </HeadingPairs>
  <TitlesOfParts>
    <vt:vector size="69" baseType="lpstr">
      <vt:lpstr>Microsoft JhengHei</vt:lpstr>
      <vt:lpstr>Microsoft JhengHei</vt:lpstr>
      <vt:lpstr>新細明體</vt:lpstr>
      <vt:lpstr>Arial</vt:lpstr>
      <vt:lpstr>Calibri</vt:lpstr>
      <vt:lpstr>Calibri Light</vt:lpstr>
      <vt:lpstr>Century Schoolbook</vt:lpstr>
      <vt:lpstr>Times New Roman</vt:lpstr>
      <vt:lpstr>Office 佈景主題</vt:lpstr>
      <vt:lpstr>古典相簿</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joshhu</dc:creator>
  <cp:lastModifiedBy>joshhu</cp:lastModifiedBy>
  <cp:revision>9</cp:revision>
  <dcterms:created xsi:type="dcterms:W3CDTF">2024-04-07T09:47:09Z</dcterms:created>
  <dcterms:modified xsi:type="dcterms:W3CDTF">2024-04-07T10:11:54Z</dcterms:modified>
</cp:coreProperties>
</file>

<file path=docProps/thumbnail.jpeg>
</file>